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uce Bold" charset="1" panose="00000800000000000000"/>
      <p:regular r:id="rId20"/>
    </p:embeddedFont>
    <p:embeddedFont>
      <p:font typeface="Open Sauce Heavy" charset="1" panose="00000A00000000000000"/>
      <p:regular r:id="rId21"/>
    </p:embeddedFont>
    <p:embeddedFont>
      <p:font typeface="Open Sauce"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75920" t="0" r="-24078" b="0"/>
              </a:stretch>
            </a:blipFill>
          </p:spPr>
        </p:sp>
      </p:grpSp>
      <p:grpSp>
        <p:nvGrpSpPr>
          <p:cNvPr name="Group 9" id="9"/>
          <p:cNvGrpSpPr/>
          <p:nvPr/>
        </p:nvGrpSpPr>
        <p:grpSpPr>
          <a:xfrm rot="0">
            <a:off x="1057435" y="3489495"/>
            <a:ext cx="78988" cy="3562352"/>
            <a:chOff x="0" y="0"/>
            <a:chExt cx="20803" cy="938233"/>
          </a:xfrm>
        </p:grpSpPr>
        <p:sp>
          <p:nvSpPr>
            <p:cNvPr name="Freeform 10" id="10"/>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1" id="11"/>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2" id="12"/>
          <p:cNvSpPr/>
          <p:nvPr/>
        </p:nvSpPr>
        <p:spPr>
          <a:xfrm flipH="false" flipV="false" rot="0">
            <a:off x="504936" y="397214"/>
            <a:ext cx="1262972" cy="1262972"/>
          </a:xfrm>
          <a:custGeom>
            <a:avLst/>
            <a:gdLst/>
            <a:ahLst/>
            <a:cxnLst/>
            <a:rect r="r" b="b" t="t" l="l"/>
            <a:pathLst>
              <a:path h="1262972" w="1262972">
                <a:moveTo>
                  <a:pt x="0" y="0"/>
                </a:moveTo>
                <a:lnTo>
                  <a:pt x="1262972" y="0"/>
                </a:lnTo>
                <a:lnTo>
                  <a:pt x="1262972" y="1262972"/>
                </a:lnTo>
                <a:lnTo>
                  <a:pt x="0" y="1262972"/>
                </a:lnTo>
                <a:lnTo>
                  <a:pt x="0" y="0"/>
                </a:lnTo>
                <a:close/>
              </a:path>
            </a:pathLst>
          </a:custGeom>
          <a:blipFill>
            <a:blip r:embed="rId7"/>
            <a:stretch>
              <a:fillRect l="0" t="0" r="0" b="0"/>
            </a:stretch>
          </a:blipFill>
        </p:spPr>
      </p:sp>
      <p:sp>
        <p:nvSpPr>
          <p:cNvPr name="TextBox 13" id="13"/>
          <p:cNvSpPr txBox="true"/>
          <p:nvPr/>
        </p:nvSpPr>
        <p:spPr>
          <a:xfrm rot="0">
            <a:off x="1387521" y="3346620"/>
            <a:ext cx="7214594" cy="1285511"/>
          </a:xfrm>
          <a:prstGeom prst="rect">
            <a:avLst/>
          </a:prstGeom>
        </p:spPr>
        <p:txBody>
          <a:bodyPr anchor="t" rtlCol="false" tIns="0" lIns="0" bIns="0" rIns="0">
            <a:spAutoFit/>
          </a:bodyPr>
          <a:lstStyle/>
          <a:p>
            <a:pPr algn="l">
              <a:lnSpc>
                <a:spcPts val="10510"/>
              </a:lnSpc>
            </a:pPr>
            <a:r>
              <a:rPr lang="en-US" sz="7507" spc="-150" b="true">
                <a:solidFill>
                  <a:srgbClr val="191919"/>
                </a:solidFill>
                <a:latin typeface="Open Sauce Bold"/>
                <a:ea typeface="Open Sauce Bold"/>
                <a:cs typeface="Open Sauce Bold"/>
                <a:sym typeface="Open Sauce Bold"/>
              </a:rPr>
              <a:t>EDA</a:t>
            </a:r>
          </a:p>
        </p:txBody>
      </p:sp>
      <p:sp>
        <p:nvSpPr>
          <p:cNvPr name="TextBox 14" id="14"/>
          <p:cNvSpPr txBox="true"/>
          <p:nvPr/>
        </p:nvSpPr>
        <p:spPr>
          <a:xfrm rot="0">
            <a:off x="1387521" y="4403531"/>
            <a:ext cx="8293728" cy="2002893"/>
          </a:xfrm>
          <a:prstGeom prst="rect">
            <a:avLst/>
          </a:prstGeom>
        </p:spPr>
        <p:txBody>
          <a:bodyPr anchor="t" rtlCol="false" tIns="0" lIns="0" bIns="0" rIns="0">
            <a:spAutoFit/>
          </a:bodyPr>
          <a:lstStyle/>
          <a:p>
            <a:pPr algn="l">
              <a:lnSpc>
                <a:spcPts val="16306"/>
              </a:lnSpc>
            </a:pPr>
            <a:r>
              <a:rPr lang="en-US" sz="11647" spc="-232" b="true">
                <a:solidFill>
                  <a:srgbClr val="191919"/>
                </a:solidFill>
                <a:latin typeface="Open Sauce Heavy"/>
                <a:ea typeface="Open Sauce Heavy"/>
                <a:cs typeface="Open Sauce Heavy"/>
                <a:sym typeface="Open Sauce Heavy"/>
              </a:rPr>
              <a:t>Project</a:t>
            </a:r>
          </a:p>
        </p:txBody>
      </p:sp>
      <p:sp>
        <p:nvSpPr>
          <p:cNvPr name="TextBox 15" id="15"/>
          <p:cNvSpPr txBox="true"/>
          <p:nvPr/>
        </p:nvSpPr>
        <p:spPr>
          <a:xfrm rot="0">
            <a:off x="2009939" y="406739"/>
            <a:ext cx="2204132" cy="1253447"/>
          </a:xfrm>
          <a:prstGeom prst="rect">
            <a:avLst/>
          </a:prstGeom>
        </p:spPr>
        <p:txBody>
          <a:bodyPr anchor="t" rtlCol="false" tIns="0" lIns="0" bIns="0" rIns="0">
            <a:spAutoFit/>
          </a:bodyPr>
          <a:lstStyle/>
          <a:p>
            <a:pPr algn="l">
              <a:lnSpc>
                <a:spcPts val="3287"/>
              </a:lnSpc>
            </a:pPr>
            <a:r>
              <a:rPr lang="en-US" sz="2859" spc="-57">
                <a:solidFill>
                  <a:srgbClr val="191919"/>
                </a:solidFill>
                <a:latin typeface="Open Sauce"/>
                <a:ea typeface="Open Sauce"/>
                <a:cs typeface="Open Sauce"/>
                <a:sym typeface="Open Sauce"/>
              </a:rPr>
              <a:t>Lovely Professional</a:t>
            </a:r>
          </a:p>
          <a:p>
            <a:pPr algn="l">
              <a:lnSpc>
                <a:spcPts val="3287"/>
              </a:lnSpc>
            </a:pPr>
            <a:r>
              <a:rPr lang="en-US" sz="2859" spc="-57">
                <a:solidFill>
                  <a:srgbClr val="191919"/>
                </a:solidFill>
                <a:latin typeface="Open Sauce"/>
                <a:ea typeface="Open Sauce"/>
                <a:cs typeface="Open Sauce"/>
                <a:sym typeface="Open Sauce"/>
              </a:rPr>
              <a:t>Unoversity</a:t>
            </a:r>
          </a:p>
        </p:txBody>
      </p:sp>
      <p:sp>
        <p:nvSpPr>
          <p:cNvPr name="TextBox 16" id="16"/>
          <p:cNvSpPr txBox="true"/>
          <p:nvPr/>
        </p:nvSpPr>
        <p:spPr>
          <a:xfrm rot="0">
            <a:off x="1387521" y="6550297"/>
            <a:ext cx="6832368" cy="498675"/>
          </a:xfrm>
          <a:prstGeom prst="rect">
            <a:avLst/>
          </a:prstGeom>
        </p:spPr>
        <p:txBody>
          <a:bodyPr anchor="t" rtlCol="false" tIns="0" lIns="0" bIns="0" rIns="0">
            <a:spAutoFit/>
          </a:bodyPr>
          <a:lstStyle/>
          <a:p>
            <a:pPr algn="l">
              <a:lnSpc>
                <a:spcPts val="4195"/>
              </a:lnSpc>
            </a:pPr>
            <a:r>
              <a:rPr lang="en-US" sz="3018" spc="241">
                <a:solidFill>
                  <a:srgbClr val="191919"/>
                </a:solidFill>
                <a:latin typeface="Open Sauce"/>
                <a:ea typeface="Open Sauce"/>
                <a:cs typeface="Open Sauce"/>
                <a:sym typeface="Open Sauce"/>
              </a:rPr>
              <a:t>CREDIT CARD FRAUD </a:t>
            </a:r>
          </a:p>
        </p:txBody>
      </p:sp>
      <p:sp>
        <p:nvSpPr>
          <p:cNvPr name="TextBox 17" id="17"/>
          <p:cNvSpPr txBox="true"/>
          <p:nvPr/>
        </p:nvSpPr>
        <p:spPr>
          <a:xfrm rot="0">
            <a:off x="797888" y="7814128"/>
            <a:ext cx="6832368" cy="498675"/>
          </a:xfrm>
          <a:prstGeom prst="rect">
            <a:avLst/>
          </a:prstGeom>
        </p:spPr>
        <p:txBody>
          <a:bodyPr anchor="t" rtlCol="false" tIns="0" lIns="0" bIns="0" rIns="0">
            <a:spAutoFit/>
          </a:bodyPr>
          <a:lstStyle/>
          <a:p>
            <a:pPr algn="l">
              <a:lnSpc>
                <a:spcPts val="4195"/>
              </a:lnSpc>
            </a:pPr>
            <a:r>
              <a:rPr lang="en-US" sz="3018" spc="241">
                <a:solidFill>
                  <a:srgbClr val="191919"/>
                </a:solidFill>
                <a:latin typeface="Open Sauce"/>
                <a:ea typeface="Open Sauce"/>
                <a:cs typeface="Open Sauce"/>
                <a:sym typeface="Open Sauce"/>
              </a:rPr>
              <a:t>STEVE S JOY</a:t>
            </a:r>
          </a:p>
        </p:txBody>
      </p:sp>
      <p:sp>
        <p:nvSpPr>
          <p:cNvPr name="TextBox 18" id="18"/>
          <p:cNvSpPr txBox="true"/>
          <p:nvPr/>
        </p:nvSpPr>
        <p:spPr>
          <a:xfrm rot="0">
            <a:off x="797888" y="8417578"/>
            <a:ext cx="6832368" cy="498675"/>
          </a:xfrm>
          <a:prstGeom prst="rect">
            <a:avLst/>
          </a:prstGeom>
        </p:spPr>
        <p:txBody>
          <a:bodyPr anchor="t" rtlCol="false" tIns="0" lIns="0" bIns="0" rIns="0">
            <a:spAutoFit/>
          </a:bodyPr>
          <a:lstStyle/>
          <a:p>
            <a:pPr algn="l">
              <a:lnSpc>
                <a:spcPts val="4195"/>
              </a:lnSpc>
            </a:pPr>
            <a:r>
              <a:rPr lang="en-US" sz="3018" spc="241">
                <a:solidFill>
                  <a:srgbClr val="191919"/>
                </a:solidFill>
                <a:latin typeface="Open Sauce"/>
                <a:ea typeface="Open Sauce"/>
                <a:cs typeface="Open Sauce"/>
                <a:sym typeface="Open Sauce"/>
              </a:rPr>
              <a:t>12205035</a:t>
            </a:r>
          </a:p>
        </p:txBody>
      </p:sp>
      <p:sp>
        <p:nvSpPr>
          <p:cNvPr name="TextBox 19" id="19"/>
          <p:cNvSpPr txBox="true"/>
          <p:nvPr/>
        </p:nvSpPr>
        <p:spPr>
          <a:xfrm rot="0">
            <a:off x="797888" y="8975625"/>
            <a:ext cx="6832368" cy="498675"/>
          </a:xfrm>
          <a:prstGeom prst="rect">
            <a:avLst/>
          </a:prstGeom>
        </p:spPr>
        <p:txBody>
          <a:bodyPr anchor="t" rtlCol="false" tIns="0" lIns="0" bIns="0" rIns="0">
            <a:spAutoFit/>
          </a:bodyPr>
          <a:lstStyle/>
          <a:p>
            <a:pPr algn="l">
              <a:lnSpc>
                <a:spcPts val="4195"/>
              </a:lnSpc>
            </a:pPr>
            <a:r>
              <a:rPr lang="en-US" sz="3018" spc="241">
                <a:solidFill>
                  <a:srgbClr val="191919"/>
                </a:solidFill>
                <a:latin typeface="Open Sauce"/>
                <a:ea typeface="Open Sauce"/>
                <a:cs typeface="Open Sauce"/>
                <a:sym typeface="Open Sauce"/>
              </a:rPr>
              <a:t>59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8700" y="1028700"/>
            <a:ext cx="8615308" cy="3931440"/>
          </a:xfrm>
          <a:custGeom>
            <a:avLst/>
            <a:gdLst/>
            <a:ahLst/>
            <a:cxnLst/>
            <a:rect r="r" b="b" t="t" l="l"/>
            <a:pathLst>
              <a:path h="3931440" w="8615308">
                <a:moveTo>
                  <a:pt x="0" y="0"/>
                </a:moveTo>
                <a:lnTo>
                  <a:pt x="8615308" y="0"/>
                </a:lnTo>
                <a:lnTo>
                  <a:pt x="8615308" y="3931440"/>
                </a:lnTo>
                <a:lnTo>
                  <a:pt x="0" y="3931440"/>
                </a:lnTo>
                <a:lnTo>
                  <a:pt x="0" y="0"/>
                </a:lnTo>
                <a:close/>
              </a:path>
            </a:pathLst>
          </a:custGeom>
          <a:blipFill>
            <a:blip r:embed="rId4"/>
            <a:stretch>
              <a:fillRect l="0" t="0" r="0" b="0"/>
            </a:stretch>
          </a:blipFill>
        </p:spPr>
      </p:sp>
      <p:sp>
        <p:nvSpPr>
          <p:cNvPr name="Freeform 4" id="4"/>
          <p:cNvSpPr/>
          <p:nvPr/>
        </p:nvSpPr>
        <p:spPr>
          <a:xfrm flipH="false" flipV="false" rot="0">
            <a:off x="10707568" y="176402"/>
            <a:ext cx="7117645" cy="5409410"/>
          </a:xfrm>
          <a:custGeom>
            <a:avLst/>
            <a:gdLst/>
            <a:ahLst/>
            <a:cxnLst/>
            <a:rect r="r" b="b" t="t" l="l"/>
            <a:pathLst>
              <a:path h="5409410" w="7117645">
                <a:moveTo>
                  <a:pt x="0" y="0"/>
                </a:moveTo>
                <a:lnTo>
                  <a:pt x="7117645" y="0"/>
                </a:lnTo>
                <a:lnTo>
                  <a:pt x="7117645" y="5409411"/>
                </a:lnTo>
                <a:lnTo>
                  <a:pt x="0" y="5409411"/>
                </a:lnTo>
                <a:lnTo>
                  <a:pt x="0" y="0"/>
                </a:lnTo>
                <a:close/>
              </a:path>
            </a:pathLst>
          </a:custGeom>
          <a:blipFill>
            <a:blip r:embed="rId5"/>
            <a:stretch>
              <a:fillRect l="0" t="0" r="0" b="0"/>
            </a:stretch>
          </a:blipFill>
        </p:spPr>
      </p:sp>
      <p:sp>
        <p:nvSpPr>
          <p:cNvPr name="Freeform 5" id="5"/>
          <p:cNvSpPr/>
          <p:nvPr/>
        </p:nvSpPr>
        <p:spPr>
          <a:xfrm flipH="false" flipV="false" rot="0">
            <a:off x="8607235" y="6272925"/>
            <a:ext cx="9447835" cy="2985375"/>
          </a:xfrm>
          <a:custGeom>
            <a:avLst/>
            <a:gdLst/>
            <a:ahLst/>
            <a:cxnLst/>
            <a:rect r="r" b="b" t="t" l="l"/>
            <a:pathLst>
              <a:path h="2985375" w="9447835">
                <a:moveTo>
                  <a:pt x="0" y="0"/>
                </a:moveTo>
                <a:lnTo>
                  <a:pt x="9447835" y="0"/>
                </a:lnTo>
                <a:lnTo>
                  <a:pt x="9447835" y="2985375"/>
                </a:lnTo>
                <a:lnTo>
                  <a:pt x="0" y="2985375"/>
                </a:lnTo>
                <a:lnTo>
                  <a:pt x="0" y="0"/>
                </a:lnTo>
                <a:close/>
              </a:path>
            </a:pathLst>
          </a:custGeom>
          <a:blipFill>
            <a:blip r:embed="rId6"/>
            <a:stretch>
              <a:fillRect l="0" t="0" r="0" b="0"/>
            </a:stretch>
          </a:blipFill>
        </p:spPr>
      </p:sp>
      <p:sp>
        <p:nvSpPr>
          <p:cNvPr name="Freeform 6" id="6"/>
          <p:cNvSpPr/>
          <p:nvPr/>
        </p:nvSpPr>
        <p:spPr>
          <a:xfrm flipH="false" flipV="false" rot="0">
            <a:off x="1028700" y="4709936"/>
            <a:ext cx="7559485" cy="5965935"/>
          </a:xfrm>
          <a:custGeom>
            <a:avLst/>
            <a:gdLst/>
            <a:ahLst/>
            <a:cxnLst/>
            <a:rect r="r" b="b" t="t" l="l"/>
            <a:pathLst>
              <a:path h="5965935" w="7559485">
                <a:moveTo>
                  <a:pt x="0" y="0"/>
                </a:moveTo>
                <a:lnTo>
                  <a:pt x="7559485" y="0"/>
                </a:lnTo>
                <a:lnTo>
                  <a:pt x="7559485" y="5965936"/>
                </a:lnTo>
                <a:lnTo>
                  <a:pt x="0" y="5965936"/>
                </a:lnTo>
                <a:lnTo>
                  <a:pt x="0" y="0"/>
                </a:lnTo>
                <a:close/>
              </a:path>
            </a:pathLst>
          </a:custGeom>
          <a:blipFill>
            <a:blip r:embed="rId7"/>
            <a:stretch>
              <a:fillRect l="0" t="0" r="0" b="0"/>
            </a:stretch>
          </a:blipFill>
        </p:spPr>
      </p:sp>
      <p:sp>
        <p:nvSpPr>
          <p:cNvPr name="TextBox 7" id="7"/>
          <p:cNvSpPr txBox="true"/>
          <p:nvPr/>
        </p:nvSpPr>
        <p:spPr>
          <a:xfrm rot="0">
            <a:off x="7916458" y="90677"/>
            <a:ext cx="256007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GRAPHS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7916458" y="1028700"/>
            <a:ext cx="9613567" cy="9096838"/>
          </a:xfrm>
          <a:custGeom>
            <a:avLst/>
            <a:gdLst/>
            <a:ahLst/>
            <a:cxnLst/>
            <a:rect r="r" b="b" t="t" l="l"/>
            <a:pathLst>
              <a:path h="9096838" w="9613567">
                <a:moveTo>
                  <a:pt x="0" y="0"/>
                </a:moveTo>
                <a:lnTo>
                  <a:pt x="9613567" y="0"/>
                </a:lnTo>
                <a:lnTo>
                  <a:pt x="9613567" y="9096838"/>
                </a:lnTo>
                <a:lnTo>
                  <a:pt x="0" y="9096838"/>
                </a:lnTo>
                <a:lnTo>
                  <a:pt x="0" y="0"/>
                </a:lnTo>
                <a:close/>
              </a:path>
            </a:pathLst>
          </a:custGeom>
          <a:blipFill>
            <a:blip r:embed="rId4"/>
            <a:stretch>
              <a:fillRect l="0" t="0" r="0" b="0"/>
            </a:stretch>
          </a:blipFill>
        </p:spPr>
      </p:sp>
      <p:sp>
        <p:nvSpPr>
          <p:cNvPr name="Freeform 4" id="4"/>
          <p:cNvSpPr/>
          <p:nvPr/>
        </p:nvSpPr>
        <p:spPr>
          <a:xfrm flipH="false" flipV="false" rot="0">
            <a:off x="470960" y="3730850"/>
            <a:ext cx="7445498" cy="2825301"/>
          </a:xfrm>
          <a:custGeom>
            <a:avLst/>
            <a:gdLst/>
            <a:ahLst/>
            <a:cxnLst/>
            <a:rect r="r" b="b" t="t" l="l"/>
            <a:pathLst>
              <a:path h="2825301" w="7445498">
                <a:moveTo>
                  <a:pt x="0" y="0"/>
                </a:moveTo>
                <a:lnTo>
                  <a:pt x="7445498" y="0"/>
                </a:lnTo>
                <a:lnTo>
                  <a:pt x="7445498" y="2825300"/>
                </a:lnTo>
                <a:lnTo>
                  <a:pt x="0" y="2825300"/>
                </a:lnTo>
                <a:lnTo>
                  <a:pt x="0" y="0"/>
                </a:lnTo>
                <a:close/>
              </a:path>
            </a:pathLst>
          </a:custGeom>
          <a:blipFill>
            <a:blip r:embed="rId5"/>
            <a:stretch>
              <a:fillRect l="0" t="0" r="0" b="0"/>
            </a:stretch>
          </a:blipFill>
        </p:spPr>
      </p:sp>
      <p:sp>
        <p:nvSpPr>
          <p:cNvPr name="TextBox 5" id="5"/>
          <p:cNvSpPr txBox="true"/>
          <p:nvPr/>
        </p:nvSpPr>
        <p:spPr>
          <a:xfrm rot="0">
            <a:off x="7916458" y="90677"/>
            <a:ext cx="256007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GRAPHS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841143" y="767167"/>
            <a:ext cx="10710708" cy="2737561"/>
          </a:xfrm>
          <a:custGeom>
            <a:avLst/>
            <a:gdLst/>
            <a:ahLst/>
            <a:cxnLst/>
            <a:rect r="r" b="b" t="t" l="l"/>
            <a:pathLst>
              <a:path h="2737561" w="10710708">
                <a:moveTo>
                  <a:pt x="0" y="0"/>
                </a:moveTo>
                <a:lnTo>
                  <a:pt x="10710708" y="0"/>
                </a:lnTo>
                <a:lnTo>
                  <a:pt x="10710708" y="2737561"/>
                </a:lnTo>
                <a:lnTo>
                  <a:pt x="0" y="2737561"/>
                </a:lnTo>
                <a:lnTo>
                  <a:pt x="0" y="0"/>
                </a:lnTo>
                <a:close/>
              </a:path>
            </a:pathLst>
          </a:custGeom>
          <a:blipFill>
            <a:blip r:embed="rId4"/>
            <a:stretch>
              <a:fillRect l="0" t="0" r="0" b="0"/>
            </a:stretch>
          </a:blipFill>
        </p:spPr>
      </p:sp>
      <p:sp>
        <p:nvSpPr>
          <p:cNvPr name="Freeform 4" id="4"/>
          <p:cNvSpPr/>
          <p:nvPr/>
        </p:nvSpPr>
        <p:spPr>
          <a:xfrm flipH="false" flipV="false" rot="0">
            <a:off x="2809189" y="3269333"/>
            <a:ext cx="12774615" cy="6802483"/>
          </a:xfrm>
          <a:custGeom>
            <a:avLst/>
            <a:gdLst/>
            <a:ahLst/>
            <a:cxnLst/>
            <a:rect r="r" b="b" t="t" l="l"/>
            <a:pathLst>
              <a:path h="6802483" w="12774615">
                <a:moveTo>
                  <a:pt x="0" y="0"/>
                </a:moveTo>
                <a:lnTo>
                  <a:pt x="12774615" y="0"/>
                </a:lnTo>
                <a:lnTo>
                  <a:pt x="12774615" y="6802483"/>
                </a:lnTo>
                <a:lnTo>
                  <a:pt x="0" y="6802483"/>
                </a:lnTo>
                <a:lnTo>
                  <a:pt x="0" y="0"/>
                </a:lnTo>
                <a:close/>
              </a:path>
            </a:pathLst>
          </a:custGeom>
          <a:blipFill>
            <a:blip r:embed="rId5"/>
            <a:stretch>
              <a:fillRect l="0" t="0" r="0" b="0"/>
            </a:stretch>
          </a:blipFill>
        </p:spPr>
      </p:sp>
      <p:sp>
        <p:nvSpPr>
          <p:cNvPr name="TextBox 5" id="5"/>
          <p:cNvSpPr txBox="true"/>
          <p:nvPr/>
        </p:nvSpPr>
        <p:spPr>
          <a:xfrm rot="0">
            <a:off x="7916458" y="90677"/>
            <a:ext cx="256007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GRAPHS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51789" r="0" b="-51789"/>
            </a:stretch>
          </a:blipFill>
          <a:ln cap="sq">
            <a:noFill/>
            <a:prstDash val="solid"/>
            <a:miter/>
          </a:ln>
        </p:spPr>
      </p:sp>
      <p:grpSp>
        <p:nvGrpSpPr>
          <p:cNvPr name="Group 7" id="7"/>
          <p:cNvGrpSpPr/>
          <p:nvPr/>
        </p:nvGrpSpPr>
        <p:grpSpPr>
          <a:xfrm rot="0">
            <a:off x="2757820" y="1966483"/>
            <a:ext cx="12731346" cy="7739492"/>
            <a:chOff x="0" y="0"/>
            <a:chExt cx="3353112" cy="2038385"/>
          </a:xfrm>
        </p:grpSpPr>
        <p:sp>
          <p:nvSpPr>
            <p:cNvPr name="Freeform 8" id="8"/>
            <p:cNvSpPr/>
            <p:nvPr/>
          </p:nvSpPr>
          <p:spPr>
            <a:xfrm flipH="false" flipV="false" rot="0">
              <a:off x="0" y="0"/>
              <a:ext cx="3353112" cy="2038385"/>
            </a:xfrm>
            <a:custGeom>
              <a:avLst/>
              <a:gdLst/>
              <a:ahLst/>
              <a:cxnLst/>
              <a:rect r="r" b="b" t="t" l="l"/>
              <a:pathLst>
                <a:path h="2038385" w="3353112">
                  <a:moveTo>
                    <a:pt x="15202" y="0"/>
                  </a:moveTo>
                  <a:lnTo>
                    <a:pt x="3337909" y="0"/>
                  </a:lnTo>
                  <a:cubicBezTo>
                    <a:pt x="3341941" y="0"/>
                    <a:pt x="3345808" y="1602"/>
                    <a:pt x="3348659" y="4453"/>
                  </a:cubicBezTo>
                  <a:cubicBezTo>
                    <a:pt x="3351510" y="7304"/>
                    <a:pt x="3353112" y="11171"/>
                    <a:pt x="3353112" y="15202"/>
                  </a:cubicBezTo>
                  <a:lnTo>
                    <a:pt x="3353112" y="2023182"/>
                  </a:lnTo>
                  <a:cubicBezTo>
                    <a:pt x="3353112" y="2027214"/>
                    <a:pt x="3351510" y="2031081"/>
                    <a:pt x="3348659" y="2033932"/>
                  </a:cubicBezTo>
                  <a:cubicBezTo>
                    <a:pt x="3345808" y="2036783"/>
                    <a:pt x="3341941" y="2038385"/>
                    <a:pt x="3337909" y="2038385"/>
                  </a:cubicBezTo>
                  <a:lnTo>
                    <a:pt x="15202" y="2038385"/>
                  </a:lnTo>
                  <a:cubicBezTo>
                    <a:pt x="11171" y="2038385"/>
                    <a:pt x="7304" y="2036783"/>
                    <a:pt x="4453" y="2033932"/>
                  </a:cubicBezTo>
                  <a:cubicBezTo>
                    <a:pt x="1602" y="2031081"/>
                    <a:pt x="0" y="2027214"/>
                    <a:pt x="0" y="2023182"/>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9" id="9"/>
            <p:cNvSpPr txBox="true"/>
            <p:nvPr/>
          </p:nvSpPr>
          <p:spPr>
            <a:xfrm>
              <a:off x="0" y="-19050"/>
              <a:ext cx="3353112" cy="205743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231684" y="2972821"/>
            <a:ext cx="11783620" cy="6501864"/>
          </a:xfrm>
          <a:prstGeom prst="rect">
            <a:avLst/>
          </a:prstGeom>
        </p:spPr>
        <p:txBody>
          <a:bodyPr anchor="t" rtlCol="false" tIns="0" lIns="0" bIns="0" rIns="0">
            <a:spAutoFit/>
          </a:bodyPr>
          <a:lstStyle/>
          <a:p>
            <a:pPr algn="ctr">
              <a:lnSpc>
                <a:spcPts val="3959"/>
              </a:lnSpc>
            </a:pPr>
            <a:r>
              <a:rPr lang="en-US" sz="2474">
                <a:solidFill>
                  <a:srgbClr val="FFFFFF"/>
                </a:solidFill>
                <a:latin typeface="Open Sauce"/>
                <a:ea typeface="Open Sauce"/>
                <a:cs typeface="Open Sauce"/>
                <a:sym typeface="Open Sauce"/>
              </a:rPr>
              <a:t>The analysis of credit card transactions revealed distinct patterns indicating higher instances of fraud in certain demographics and transaction types, signaling the need for tailored preventive measures. By exploring correlations between transaction characteristics and fraudulent behavior, the project highlighted factors such as transaction amount and merchant category as significant contributors to fraud risk. The application of various machine learning models allowed for a comprehensive comparison, with notable performance metrics demonstrating the models' ability to detect fraud with high precision. Visualizations created during the analysis provided compelling evidence of trends over time, pinpointing critical periods for intervention. Overall, the findings underscore the importance of data-driven strategies in strengthening fraud detection and enhancing the integrity of digital payment systems.</a:t>
            </a:r>
          </a:p>
        </p:txBody>
      </p:sp>
      <p:sp>
        <p:nvSpPr>
          <p:cNvPr name="TextBox 11" id="11"/>
          <p:cNvSpPr txBox="true"/>
          <p:nvPr/>
        </p:nvSpPr>
        <p:spPr>
          <a:xfrm rot="0">
            <a:off x="5679731" y="1947433"/>
            <a:ext cx="6388202" cy="936625"/>
          </a:xfrm>
          <a:prstGeom prst="rect">
            <a:avLst/>
          </a:prstGeom>
        </p:spPr>
        <p:txBody>
          <a:bodyPr anchor="t" rtlCol="false" tIns="0" lIns="0" bIns="0" rIns="0">
            <a:spAutoFit/>
          </a:bodyPr>
          <a:lstStyle/>
          <a:p>
            <a:pPr algn="ctr" marL="0" indent="0" lvl="0">
              <a:lnSpc>
                <a:spcPts val="7700"/>
              </a:lnSpc>
              <a:spcBef>
                <a:spcPct val="0"/>
              </a:spcBef>
            </a:pPr>
            <a:r>
              <a:rPr lang="en-US" b="true" sz="5500" spc="-110">
                <a:solidFill>
                  <a:srgbClr val="FDFBFB"/>
                </a:solidFill>
                <a:latin typeface="Open Sauce Bold"/>
                <a:ea typeface="Open Sauce Bold"/>
                <a:cs typeface="Open Sauce Bold"/>
                <a:sym typeface="Open Sauce Bold"/>
              </a:rPr>
              <a:t>Analysis</a:t>
            </a:r>
          </a:p>
        </p:txBody>
      </p:sp>
      <p:grpSp>
        <p:nvGrpSpPr>
          <p:cNvPr name="Group 12" id="12"/>
          <p:cNvGrpSpPr/>
          <p:nvPr/>
        </p:nvGrpSpPr>
        <p:grpSpPr>
          <a:xfrm rot="0">
            <a:off x="16304423" y="9763125"/>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838608" y="9763125"/>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352223" y="9763125"/>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26"/>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4856034" y="2224848"/>
            <a:ext cx="8575931" cy="1404231"/>
            <a:chOff x="0" y="0"/>
            <a:chExt cx="2258681" cy="369839"/>
          </a:xfrm>
        </p:grpSpPr>
        <p:sp>
          <p:nvSpPr>
            <p:cNvPr name="Freeform 11" id="11"/>
            <p:cNvSpPr/>
            <p:nvPr/>
          </p:nvSpPr>
          <p:spPr>
            <a:xfrm flipH="false" flipV="false" rot="0">
              <a:off x="0" y="0"/>
              <a:ext cx="2258682" cy="369839"/>
            </a:xfrm>
            <a:custGeom>
              <a:avLst/>
              <a:gdLst/>
              <a:ahLst/>
              <a:cxnLst/>
              <a:rect r="r" b="b" t="t" l="l"/>
              <a:pathLst>
                <a:path h="369839" w="2258682">
                  <a:moveTo>
                    <a:pt x="37013" y="0"/>
                  </a:moveTo>
                  <a:lnTo>
                    <a:pt x="2221669" y="0"/>
                  </a:lnTo>
                  <a:cubicBezTo>
                    <a:pt x="2231485" y="0"/>
                    <a:pt x="2240899" y="3900"/>
                    <a:pt x="2247841" y="10841"/>
                  </a:cubicBezTo>
                  <a:cubicBezTo>
                    <a:pt x="2254782" y="17782"/>
                    <a:pt x="2258682" y="27196"/>
                    <a:pt x="2258682" y="37013"/>
                  </a:cubicBezTo>
                  <a:lnTo>
                    <a:pt x="2258682" y="332826"/>
                  </a:lnTo>
                  <a:cubicBezTo>
                    <a:pt x="2258682" y="342642"/>
                    <a:pt x="2254782" y="352057"/>
                    <a:pt x="2247841" y="358998"/>
                  </a:cubicBezTo>
                  <a:cubicBezTo>
                    <a:pt x="2240899" y="365939"/>
                    <a:pt x="2231485" y="369839"/>
                    <a:pt x="2221669" y="369839"/>
                  </a:cubicBezTo>
                  <a:lnTo>
                    <a:pt x="37013" y="369839"/>
                  </a:lnTo>
                  <a:cubicBezTo>
                    <a:pt x="16571" y="369839"/>
                    <a:pt x="0" y="353267"/>
                    <a:pt x="0" y="332826"/>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name="TextBox 12" id="12"/>
            <p:cNvSpPr txBox="true"/>
            <p:nvPr/>
          </p:nvSpPr>
          <p:spPr>
            <a:xfrm>
              <a:off x="0" y="-28575"/>
              <a:ext cx="2258681" cy="398414"/>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13" id="13"/>
          <p:cNvSpPr txBox="true"/>
          <p:nvPr/>
        </p:nvSpPr>
        <p:spPr>
          <a:xfrm rot="0">
            <a:off x="5181518" y="2062923"/>
            <a:ext cx="7924963" cy="1612635"/>
          </a:xfrm>
          <a:prstGeom prst="rect">
            <a:avLst/>
          </a:prstGeom>
        </p:spPr>
        <p:txBody>
          <a:bodyPr anchor="t" rtlCol="false" tIns="0" lIns="0" bIns="0" rIns="0">
            <a:spAutoFit/>
          </a:bodyPr>
          <a:lstStyle/>
          <a:p>
            <a:pPr algn="ctr">
              <a:lnSpc>
                <a:spcPts val="13162"/>
              </a:lnSpc>
              <a:spcBef>
                <a:spcPct val="0"/>
              </a:spcBef>
            </a:pPr>
            <a:r>
              <a:rPr lang="en-US" b="true" sz="9537">
                <a:solidFill>
                  <a:srgbClr val="FFFFFF"/>
                </a:solidFill>
                <a:latin typeface="Open Sauce Bold"/>
                <a:ea typeface="Open Sauce Bold"/>
                <a:cs typeface="Open Sauce Bold"/>
                <a:sym typeface="Open Sauce Bold"/>
              </a:rPr>
              <a:t>Conclusion</a:t>
            </a:r>
          </a:p>
        </p:txBody>
      </p:sp>
      <p:grpSp>
        <p:nvGrpSpPr>
          <p:cNvPr name="Group 14" id="14"/>
          <p:cNvGrpSpPr/>
          <p:nvPr/>
        </p:nvGrpSpPr>
        <p:grpSpPr>
          <a:xfrm rot="0">
            <a:off x="3378919" y="4887666"/>
            <a:ext cx="11615381" cy="4766239"/>
            <a:chOff x="0" y="0"/>
            <a:chExt cx="3059195" cy="1255306"/>
          </a:xfrm>
        </p:grpSpPr>
        <p:sp>
          <p:nvSpPr>
            <p:cNvPr name="Freeform 15" id="15"/>
            <p:cNvSpPr/>
            <p:nvPr/>
          </p:nvSpPr>
          <p:spPr>
            <a:xfrm flipH="false" flipV="false" rot="0">
              <a:off x="0" y="0"/>
              <a:ext cx="3059195" cy="1255306"/>
            </a:xfrm>
            <a:custGeom>
              <a:avLst/>
              <a:gdLst/>
              <a:ahLst/>
              <a:cxnLst/>
              <a:rect r="r" b="b" t="t" l="l"/>
              <a:pathLst>
                <a:path h="1255306" w="3059195">
                  <a:moveTo>
                    <a:pt x="27327" y="0"/>
                  </a:moveTo>
                  <a:lnTo>
                    <a:pt x="3031868" y="0"/>
                  </a:lnTo>
                  <a:cubicBezTo>
                    <a:pt x="3039115" y="0"/>
                    <a:pt x="3046066" y="2879"/>
                    <a:pt x="3051191" y="8004"/>
                  </a:cubicBezTo>
                  <a:cubicBezTo>
                    <a:pt x="3056316" y="13129"/>
                    <a:pt x="3059195" y="20080"/>
                    <a:pt x="3059195" y="27327"/>
                  </a:cubicBezTo>
                  <a:lnTo>
                    <a:pt x="3059195" y="1227978"/>
                  </a:lnTo>
                  <a:cubicBezTo>
                    <a:pt x="3059195" y="1235226"/>
                    <a:pt x="3056316" y="1242177"/>
                    <a:pt x="3051191" y="1247302"/>
                  </a:cubicBezTo>
                  <a:cubicBezTo>
                    <a:pt x="3046066" y="1252427"/>
                    <a:pt x="3039115" y="1255306"/>
                    <a:pt x="3031868" y="1255306"/>
                  </a:cubicBezTo>
                  <a:lnTo>
                    <a:pt x="27327" y="1255306"/>
                  </a:lnTo>
                  <a:cubicBezTo>
                    <a:pt x="20080" y="1255306"/>
                    <a:pt x="13129" y="1252427"/>
                    <a:pt x="8004" y="1247302"/>
                  </a:cubicBezTo>
                  <a:cubicBezTo>
                    <a:pt x="2879" y="1242177"/>
                    <a:pt x="0" y="1235226"/>
                    <a:pt x="0" y="1227978"/>
                  </a:cubicBezTo>
                  <a:lnTo>
                    <a:pt x="0" y="27327"/>
                  </a:lnTo>
                  <a:cubicBezTo>
                    <a:pt x="0" y="20080"/>
                    <a:pt x="2879" y="13129"/>
                    <a:pt x="8004" y="8004"/>
                  </a:cubicBezTo>
                  <a:cubicBezTo>
                    <a:pt x="13129" y="2879"/>
                    <a:pt x="20080" y="0"/>
                    <a:pt x="27327" y="0"/>
                  </a:cubicBezTo>
                  <a:close/>
                </a:path>
              </a:pathLst>
            </a:custGeom>
            <a:solidFill>
              <a:srgbClr val="035D61"/>
            </a:solidFill>
            <a:ln w="66675" cap="rnd">
              <a:solidFill>
                <a:srgbClr val="035D61"/>
              </a:solidFill>
              <a:prstDash val="solid"/>
              <a:round/>
            </a:ln>
          </p:spPr>
        </p:sp>
        <p:sp>
          <p:nvSpPr>
            <p:cNvPr name="TextBox 16" id="16"/>
            <p:cNvSpPr txBox="true"/>
            <p:nvPr/>
          </p:nvSpPr>
          <p:spPr>
            <a:xfrm>
              <a:off x="0" y="-28575"/>
              <a:ext cx="3059195" cy="1283881"/>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17" id="17"/>
          <p:cNvSpPr txBox="true"/>
          <p:nvPr/>
        </p:nvSpPr>
        <p:spPr>
          <a:xfrm rot="0">
            <a:off x="3568603" y="4982916"/>
            <a:ext cx="11150794" cy="4481305"/>
          </a:xfrm>
          <a:prstGeom prst="rect">
            <a:avLst/>
          </a:prstGeom>
        </p:spPr>
        <p:txBody>
          <a:bodyPr anchor="t" rtlCol="false" tIns="0" lIns="0" bIns="0" rIns="0">
            <a:spAutoFit/>
          </a:bodyPr>
          <a:lstStyle/>
          <a:p>
            <a:pPr algn="ctr">
              <a:lnSpc>
                <a:spcPts val="3950"/>
              </a:lnSpc>
            </a:pPr>
            <a:r>
              <a:rPr lang="en-US" sz="2469">
                <a:solidFill>
                  <a:srgbClr val="FFFFFF"/>
                </a:solidFill>
                <a:latin typeface="Open Sauce"/>
                <a:ea typeface="Open Sauce"/>
                <a:cs typeface="Open Sauce"/>
                <a:sym typeface="Open Sauce"/>
              </a:rPr>
              <a:t>In conclusion, this project demonstrates the effectiveness of leveraging data analytics and machine learning to detect credit card fraud in real-time, significantly enhancing the security of electronic payment systems. The insights gained from the analysis offer a deeper understanding of fraud patterns and risk factors, allowing for targeted prevention strategies. By implementing the developed models, financial institutions can proactively combat fraud and protect consumer interests. Continued refinement and adaptation of these systems will be crucial as fraud tactics evolve over time.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80000"/>
            </a:blip>
            <a:stretch>
              <a:fillRect l="-39924" t="0" r="-95112" b="0"/>
            </a:stretch>
          </a:blipFill>
          <a:ln w="38100" cap="rnd">
            <a:solidFill>
              <a:srgbClr val="106861">
                <a:alpha val="80000"/>
              </a:srgbClr>
            </a:solidFill>
            <a:prstDash val="solid"/>
            <a:round/>
          </a:ln>
        </p:spPr>
      </p:sp>
      <p:grpSp>
        <p:nvGrpSpPr>
          <p:cNvPr name="Group 9" id="9"/>
          <p:cNvGrpSpPr/>
          <p:nvPr/>
        </p:nvGrpSpPr>
        <p:grpSpPr>
          <a:xfrm rot="0">
            <a:off x="-1390959" y="8567821"/>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0206536" y="3314080"/>
            <a:ext cx="654889" cy="6548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5" id="15"/>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Overview</a:t>
            </a:r>
          </a:p>
        </p:txBody>
      </p:sp>
      <p:sp>
        <p:nvSpPr>
          <p:cNvPr name="TextBox 16" id="16"/>
          <p:cNvSpPr txBox="true"/>
          <p:nvPr/>
        </p:nvSpPr>
        <p:spPr>
          <a:xfrm rot="0">
            <a:off x="1695141" y="3096108"/>
            <a:ext cx="5224262" cy="3752303"/>
          </a:xfrm>
          <a:prstGeom prst="rect">
            <a:avLst/>
          </a:prstGeom>
        </p:spPr>
        <p:txBody>
          <a:bodyPr anchor="t" rtlCol="false" tIns="0" lIns="0" bIns="0" rIns="0">
            <a:spAutoFit/>
          </a:bodyPr>
          <a:lstStyle/>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Introduction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Problem Statement</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Methodology</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Result</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Graphs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Analysis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Conclusion</a:t>
            </a:r>
          </a:p>
        </p:txBody>
      </p:sp>
      <p:sp>
        <p:nvSpPr>
          <p:cNvPr name="TextBox 17" id="17"/>
          <p:cNvSpPr txBox="true"/>
          <p:nvPr/>
        </p:nvSpPr>
        <p:spPr>
          <a:xfrm rot="0">
            <a:off x="6919404" y="3079779"/>
            <a:ext cx="712352" cy="4295228"/>
          </a:xfrm>
          <a:prstGeom prst="rect">
            <a:avLst/>
          </a:prstGeom>
        </p:spPr>
        <p:txBody>
          <a:bodyPr anchor="t" rtlCol="false" tIns="0" lIns="0" bIns="0" rIns="0">
            <a:spAutoFit/>
          </a:bodyPr>
          <a:lstStyle/>
          <a:p>
            <a:pPr algn="r">
              <a:lnSpc>
                <a:spcPts val="4345"/>
              </a:lnSpc>
            </a:pPr>
            <a:r>
              <a:rPr lang="en-US" sz="2618" b="true">
                <a:solidFill>
                  <a:srgbClr val="191919"/>
                </a:solidFill>
                <a:latin typeface="Open Sauce Bold"/>
                <a:ea typeface="Open Sauce Bold"/>
                <a:cs typeface="Open Sauce Bold"/>
                <a:sym typeface="Open Sauce Bold"/>
              </a:rPr>
              <a:t>03</a:t>
            </a:r>
          </a:p>
          <a:p>
            <a:pPr algn="r">
              <a:lnSpc>
                <a:spcPts val="4345"/>
              </a:lnSpc>
            </a:pPr>
            <a:r>
              <a:rPr lang="en-US" sz="2618" b="true">
                <a:solidFill>
                  <a:srgbClr val="191919"/>
                </a:solidFill>
                <a:latin typeface="Open Sauce Bold"/>
                <a:ea typeface="Open Sauce Bold"/>
                <a:cs typeface="Open Sauce Bold"/>
                <a:sym typeface="Open Sauce Bold"/>
              </a:rPr>
              <a:t>04</a:t>
            </a:r>
          </a:p>
          <a:p>
            <a:pPr algn="r">
              <a:lnSpc>
                <a:spcPts val="4345"/>
              </a:lnSpc>
            </a:pPr>
            <a:r>
              <a:rPr lang="en-US" sz="2618" b="true">
                <a:solidFill>
                  <a:srgbClr val="191919"/>
                </a:solidFill>
                <a:latin typeface="Open Sauce Bold"/>
                <a:ea typeface="Open Sauce Bold"/>
                <a:cs typeface="Open Sauce Bold"/>
                <a:sym typeface="Open Sauce Bold"/>
              </a:rPr>
              <a:t>05</a:t>
            </a:r>
          </a:p>
          <a:p>
            <a:pPr algn="r">
              <a:lnSpc>
                <a:spcPts val="4345"/>
              </a:lnSpc>
            </a:pPr>
            <a:r>
              <a:rPr lang="en-US" sz="2618" b="true">
                <a:solidFill>
                  <a:srgbClr val="191919"/>
                </a:solidFill>
                <a:latin typeface="Open Sauce Bold"/>
                <a:ea typeface="Open Sauce Bold"/>
                <a:cs typeface="Open Sauce Bold"/>
                <a:sym typeface="Open Sauce Bold"/>
              </a:rPr>
              <a:t>06</a:t>
            </a:r>
          </a:p>
          <a:p>
            <a:pPr algn="r">
              <a:lnSpc>
                <a:spcPts val="4345"/>
              </a:lnSpc>
            </a:pPr>
            <a:r>
              <a:rPr lang="en-US" sz="2618" b="true">
                <a:solidFill>
                  <a:srgbClr val="191919"/>
                </a:solidFill>
                <a:latin typeface="Open Sauce Bold"/>
                <a:ea typeface="Open Sauce Bold"/>
                <a:cs typeface="Open Sauce Bold"/>
                <a:sym typeface="Open Sauce Bold"/>
              </a:rPr>
              <a:t>07</a:t>
            </a:r>
          </a:p>
          <a:p>
            <a:pPr algn="r">
              <a:lnSpc>
                <a:spcPts val="4345"/>
              </a:lnSpc>
            </a:pPr>
            <a:r>
              <a:rPr lang="en-US" sz="2618" b="true">
                <a:solidFill>
                  <a:srgbClr val="191919"/>
                </a:solidFill>
                <a:latin typeface="Open Sauce Bold"/>
                <a:ea typeface="Open Sauce Bold"/>
                <a:cs typeface="Open Sauce Bold"/>
                <a:sym typeface="Open Sauce Bold"/>
              </a:rPr>
              <a:t>13</a:t>
            </a:r>
          </a:p>
          <a:p>
            <a:pPr algn="r">
              <a:lnSpc>
                <a:spcPts val="4345"/>
              </a:lnSpc>
            </a:pPr>
            <a:r>
              <a:rPr lang="en-US" sz="2618" b="true">
                <a:solidFill>
                  <a:srgbClr val="191919"/>
                </a:solidFill>
                <a:latin typeface="Open Sauce Bold"/>
                <a:ea typeface="Open Sauce Bold"/>
                <a:cs typeface="Open Sauce Bold"/>
                <a:sym typeface="Open Sauce Bold"/>
              </a:rPr>
              <a:t>14</a:t>
            </a:r>
          </a:p>
          <a:p>
            <a:pPr algn="r">
              <a:lnSpc>
                <a:spcPts val="434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19980" r="0" b="-19980"/>
            </a:stretch>
          </a:blipFill>
          <a:ln cap="sq">
            <a:noFill/>
            <a:prstDash val="solid"/>
            <a:miter/>
          </a:ln>
        </p:spPr>
      </p:sp>
      <p:grpSp>
        <p:nvGrpSpPr>
          <p:cNvPr name="Group 7" id="7"/>
          <p:cNvGrpSpPr/>
          <p:nvPr/>
        </p:nvGrpSpPr>
        <p:grpSpPr>
          <a:xfrm rot="0">
            <a:off x="2778327" y="2245814"/>
            <a:ext cx="12731346" cy="6789004"/>
            <a:chOff x="0" y="0"/>
            <a:chExt cx="3353112" cy="1788050"/>
          </a:xfrm>
        </p:grpSpPr>
        <p:sp>
          <p:nvSpPr>
            <p:cNvPr name="Freeform 8" id="8"/>
            <p:cNvSpPr/>
            <p:nvPr/>
          </p:nvSpPr>
          <p:spPr>
            <a:xfrm flipH="false" flipV="false" rot="0">
              <a:off x="0" y="0"/>
              <a:ext cx="3353112" cy="1788050"/>
            </a:xfrm>
            <a:custGeom>
              <a:avLst/>
              <a:gdLst/>
              <a:ahLst/>
              <a:cxnLst/>
              <a:rect r="r" b="b" t="t" l="l"/>
              <a:pathLst>
                <a:path h="1788050" w="3353112">
                  <a:moveTo>
                    <a:pt x="15202" y="0"/>
                  </a:moveTo>
                  <a:lnTo>
                    <a:pt x="3337909" y="0"/>
                  </a:lnTo>
                  <a:cubicBezTo>
                    <a:pt x="3341941" y="0"/>
                    <a:pt x="3345808" y="1602"/>
                    <a:pt x="3348659" y="4453"/>
                  </a:cubicBezTo>
                  <a:cubicBezTo>
                    <a:pt x="3351510" y="7304"/>
                    <a:pt x="3353112" y="11171"/>
                    <a:pt x="3353112" y="15202"/>
                  </a:cubicBezTo>
                  <a:lnTo>
                    <a:pt x="3353112" y="1772848"/>
                  </a:lnTo>
                  <a:cubicBezTo>
                    <a:pt x="3353112" y="1776880"/>
                    <a:pt x="3351510" y="1780747"/>
                    <a:pt x="3348659" y="1783598"/>
                  </a:cubicBezTo>
                  <a:cubicBezTo>
                    <a:pt x="3345808" y="1786449"/>
                    <a:pt x="3341941" y="1788050"/>
                    <a:pt x="3337909" y="1788050"/>
                  </a:cubicBezTo>
                  <a:lnTo>
                    <a:pt x="15202" y="1788050"/>
                  </a:lnTo>
                  <a:cubicBezTo>
                    <a:pt x="11171" y="1788050"/>
                    <a:pt x="7304" y="1786449"/>
                    <a:pt x="4453" y="1783598"/>
                  </a:cubicBezTo>
                  <a:cubicBezTo>
                    <a:pt x="1602" y="1780747"/>
                    <a:pt x="0" y="1776880"/>
                    <a:pt x="0" y="1772848"/>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9" id="9"/>
            <p:cNvSpPr txBox="true"/>
            <p:nvPr/>
          </p:nvSpPr>
          <p:spPr>
            <a:xfrm>
              <a:off x="0" y="-19050"/>
              <a:ext cx="3353112" cy="180710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558350" y="4197614"/>
            <a:ext cx="11150794" cy="4481305"/>
          </a:xfrm>
          <a:prstGeom prst="rect">
            <a:avLst/>
          </a:prstGeom>
        </p:spPr>
        <p:txBody>
          <a:bodyPr anchor="t" rtlCol="false" tIns="0" lIns="0" bIns="0" rIns="0">
            <a:spAutoFit/>
          </a:bodyPr>
          <a:lstStyle/>
          <a:p>
            <a:pPr algn="ctr">
              <a:lnSpc>
                <a:spcPts val="3950"/>
              </a:lnSpc>
            </a:pPr>
            <a:r>
              <a:rPr lang="en-US" sz="2469">
                <a:solidFill>
                  <a:srgbClr val="FFFFFF"/>
                </a:solidFill>
                <a:latin typeface="Open Sauce"/>
                <a:ea typeface="Open Sauce"/>
                <a:cs typeface="Open Sauce"/>
                <a:sym typeface="Open Sauce"/>
              </a:rPr>
              <a:t>The rise of credit card usage in e-commerce has increased the prevalence of fraud, resulting in significant financial losses for consumers and institutions. Traditional detection methods often struggle against sophisticated fraud tactics, highlighting the need for advanced analytical approaches. This study analyzes a credit card fraud detection dataset to identify patterns of fraud using exploratory data analysis and machine learning algorithms. Our findings aim to enhance fraud detection systems, ultimately protecting consumers and maintaining the integrity of electronic payment systems.</a:t>
            </a:r>
          </a:p>
        </p:txBody>
      </p:sp>
      <p:sp>
        <p:nvSpPr>
          <p:cNvPr name="TextBox 11" id="11"/>
          <p:cNvSpPr txBox="true"/>
          <p:nvPr/>
        </p:nvSpPr>
        <p:spPr>
          <a:xfrm rot="0">
            <a:off x="5679731" y="2788642"/>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Introduction</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7219" y="2382586"/>
            <a:ext cx="606423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Problem Statement</a:t>
            </a:r>
          </a:p>
        </p:txBody>
      </p:sp>
      <p:sp>
        <p:nvSpPr>
          <p:cNvPr name="TextBox 3" id="3"/>
          <p:cNvSpPr txBox="true"/>
          <p:nvPr/>
        </p:nvSpPr>
        <p:spPr>
          <a:xfrm rot="0">
            <a:off x="1777219" y="3578223"/>
            <a:ext cx="6064231" cy="3340451"/>
          </a:xfrm>
          <a:prstGeom prst="rect">
            <a:avLst/>
          </a:prstGeom>
        </p:spPr>
        <p:txBody>
          <a:bodyPr anchor="t" rtlCol="false" tIns="0" lIns="0" bIns="0" rIns="0">
            <a:spAutoFit/>
          </a:bodyPr>
          <a:lstStyle/>
          <a:p>
            <a:pPr algn="l" marL="0" indent="0" lvl="0">
              <a:lnSpc>
                <a:spcPts val="3021"/>
              </a:lnSpc>
            </a:pPr>
            <a:r>
              <a:rPr lang="en-US" sz="2014">
                <a:solidFill>
                  <a:srgbClr val="343432"/>
                </a:solidFill>
                <a:latin typeface="Open Sauce"/>
                <a:ea typeface="Open Sauce"/>
                <a:cs typeface="Open Sauce"/>
                <a:sym typeface="Open Sauce"/>
              </a:rPr>
              <a:t>As the utilization of credit cards for online transactions continues to surge, the financial industry faces an escalating threat from credit card fraud, which can lead to substantial economic losses and undermine consumer trust in digital payment systems. This project aims to address the challenges of identifying fraudulent transactions in real-time through the following three main topics:</a:t>
            </a:r>
          </a:p>
        </p:txBody>
      </p:sp>
      <p:grpSp>
        <p:nvGrpSpPr>
          <p:cNvPr name="Group 4" id="4"/>
          <p:cNvGrpSpPr/>
          <p:nvPr/>
        </p:nvGrpSpPr>
        <p:grpSpPr>
          <a:xfrm rot="0">
            <a:off x="-1997137" y="7075637"/>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3684175" y="7005833"/>
            <a:ext cx="452472" cy="4524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5017929" y="-253378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4" id="14"/>
          <p:cNvGrpSpPr/>
          <p:nvPr/>
        </p:nvGrpSpPr>
        <p:grpSpPr>
          <a:xfrm rot="0">
            <a:off x="8921546" y="1425268"/>
            <a:ext cx="6408797" cy="2086085"/>
            <a:chOff x="0" y="0"/>
            <a:chExt cx="1483160" cy="482774"/>
          </a:xfrm>
        </p:grpSpPr>
        <p:sp>
          <p:nvSpPr>
            <p:cNvPr name="Freeform 15" id="15"/>
            <p:cNvSpPr/>
            <p:nvPr/>
          </p:nvSpPr>
          <p:spPr>
            <a:xfrm flipH="false" flipV="false" rot="0">
              <a:off x="0" y="0"/>
              <a:ext cx="1483160" cy="482774"/>
            </a:xfrm>
            <a:custGeom>
              <a:avLst/>
              <a:gdLst/>
              <a:ahLst/>
              <a:cxnLst/>
              <a:rect r="r" b="b" t="t" l="l"/>
              <a:pathLst>
                <a:path h="482774" w="1483160">
                  <a:moveTo>
                    <a:pt x="38656" y="0"/>
                  </a:moveTo>
                  <a:lnTo>
                    <a:pt x="1444504" y="0"/>
                  </a:lnTo>
                  <a:cubicBezTo>
                    <a:pt x="1454756" y="0"/>
                    <a:pt x="1464589" y="4073"/>
                    <a:pt x="1471838" y="11322"/>
                  </a:cubicBezTo>
                  <a:cubicBezTo>
                    <a:pt x="1479088" y="18572"/>
                    <a:pt x="1483160" y="28404"/>
                    <a:pt x="1483160" y="38656"/>
                  </a:cubicBezTo>
                  <a:lnTo>
                    <a:pt x="1483160" y="444117"/>
                  </a:lnTo>
                  <a:cubicBezTo>
                    <a:pt x="1483160" y="454370"/>
                    <a:pt x="1479088" y="464202"/>
                    <a:pt x="1471838" y="471452"/>
                  </a:cubicBezTo>
                  <a:cubicBezTo>
                    <a:pt x="1464589" y="478701"/>
                    <a:pt x="1454756" y="482774"/>
                    <a:pt x="1444504" y="482774"/>
                  </a:cubicBezTo>
                  <a:lnTo>
                    <a:pt x="38656" y="482774"/>
                  </a:lnTo>
                  <a:cubicBezTo>
                    <a:pt x="28404" y="482774"/>
                    <a:pt x="18572" y="478701"/>
                    <a:pt x="11322" y="471452"/>
                  </a:cubicBezTo>
                  <a:cubicBezTo>
                    <a:pt x="4073" y="464202"/>
                    <a:pt x="0" y="454370"/>
                    <a:pt x="0" y="444117"/>
                  </a:cubicBezTo>
                  <a:lnTo>
                    <a:pt x="0" y="38656"/>
                  </a:lnTo>
                  <a:cubicBezTo>
                    <a:pt x="0" y="28404"/>
                    <a:pt x="4073" y="18572"/>
                    <a:pt x="11322" y="11322"/>
                  </a:cubicBezTo>
                  <a:cubicBezTo>
                    <a:pt x="18572" y="4073"/>
                    <a:pt x="28404" y="0"/>
                    <a:pt x="38656" y="0"/>
                  </a:cubicBezTo>
                  <a:close/>
                </a:path>
              </a:pathLst>
            </a:custGeom>
            <a:solidFill>
              <a:srgbClr val="FFFFFF"/>
            </a:solidFill>
            <a:ln w="104775" cap="rnd">
              <a:solidFill>
                <a:srgbClr val="106861"/>
              </a:solidFill>
              <a:prstDash val="solid"/>
              <a:round/>
            </a:ln>
          </p:spPr>
        </p:sp>
        <p:sp>
          <p:nvSpPr>
            <p:cNvPr name="TextBox 16" id="16"/>
            <p:cNvSpPr txBox="true"/>
            <p:nvPr/>
          </p:nvSpPr>
          <p:spPr>
            <a:xfrm>
              <a:off x="0" y="-38100"/>
              <a:ext cx="1483160"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8307532" y="1878174"/>
            <a:ext cx="1228028" cy="1226514"/>
            <a:chOff x="0" y="0"/>
            <a:chExt cx="323431" cy="323032"/>
          </a:xfrm>
        </p:grpSpPr>
        <p:sp>
          <p:nvSpPr>
            <p:cNvPr name="Freeform 18" id="18"/>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9" id="19"/>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0" id="20"/>
          <p:cNvSpPr txBox="true"/>
          <p:nvPr/>
        </p:nvSpPr>
        <p:spPr>
          <a:xfrm rot="0">
            <a:off x="9565911" y="2088331"/>
            <a:ext cx="5678707" cy="1260974"/>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Investigate the characteristics and patterns within transaction data to pinpoint key features that distinguish fraudulent activities from legitimate transactions. This entails employing exploratory data analysis (EDA) to understand the data distribution and correlations.</a:t>
            </a:r>
          </a:p>
        </p:txBody>
      </p:sp>
      <p:sp>
        <p:nvSpPr>
          <p:cNvPr name="TextBox 21" id="21"/>
          <p:cNvSpPr txBox="true"/>
          <p:nvPr/>
        </p:nvSpPr>
        <p:spPr>
          <a:xfrm rot="0">
            <a:off x="9227871" y="1658758"/>
            <a:ext cx="6035797"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Data Analysis and Feature Identification</a:t>
            </a:r>
          </a:p>
        </p:txBody>
      </p:sp>
      <p:sp>
        <p:nvSpPr>
          <p:cNvPr name="Freeform 22" id="22"/>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23" id="23"/>
          <p:cNvGrpSpPr/>
          <p:nvPr/>
        </p:nvGrpSpPr>
        <p:grpSpPr>
          <a:xfrm rot="0">
            <a:off x="8921546" y="3826191"/>
            <a:ext cx="6408797" cy="2410448"/>
            <a:chOff x="0" y="0"/>
            <a:chExt cx="1483160" cy="557840"/>
          </a:xfrm>
        </p:grpSpPr>
        <p:sp>
          <p:nvSpPr>
            <p:cNvPr name="Freeform 24" id="24"/>
            <p:cNvSpPr/>
            <p:nvPr/>
          </p:nvSpPr>
          <p:spPr>
            <a:xfrm flipH="false" flipV="false" rot="0">
              <a:off x="0" y="0"/>
              <a:ext cx="1483160" cy="557840"/>
            </a:xfrm>
            <a:custGeom>
              <a:avLst/>
              <a:gdLst/>
              <a:ahLst/>
              <a:cxnLst/>
              <a:rect r="r" b="b" t="t" l="l"/>
              <a:pathLst>
                <a:path h="557840" w="1483160">
                  <a:moveTo>
                    <a:pt x="38656" y="0"/>
                  </a:moveTo>
                  <a:lnTo>
                    <a:pt x="1444504" y="0"/>
                  </a:lnTo>
                  <a:cubicBezTo>
                    <a:pt x="1454756" y="0"/>
                    <a:pt x="1464589" y="4073"/>
                    <a:pt x="1471838" y="11322"/>
                  </a:cubicBezTo>
                  <a:cubicBezTo>
                    <a:pt x="1479088" y="18572"/>
                    <a:pt x="1483160" y="28404"/>
                    <a:pt x="1483160" y="38656"/>
                  </a:cubicBezTo>
                  <a:lnTo>
                    <a:pt x="1483160" y="519183"/>
                  </a:lnTo>
                  <a:cubicBezTo>
                    <a:pt x="1483160" y="529436"/>
                    <a:pt x="1479088" y="539268"/>
                    <a:pt x="1471838" y="546517"/>
                  </a:cubicBezTo>
                  <a:cubicBezTo>
                    <a:pt x="1464589" y="553767"/>
                    <a:pt x="1454756" y="557840"/>
                    <a:pt x="1444504" y="557840"/>
                  </a:cubicBezTo>
                  <a:lnTo>
                    <a:pt x="38656" y="557840"/>
                  </a:lnTo>
                  <a:cubicBezTo>
                    <a:pt x="28404" y="557840"/>
                    <a:pt x="18572" y="553767"/>
                    <a:pt x="11322" y="546517"/>
                  </a:cubicBezTo>
                  <a:cubicBezTo>
                    <a:pt x="4073" y="539268"/>
                    <a:pt x="0" y="529436"/>
                    <a:pt x="0" y="519183"/>
                  </a:cubicBezTo>
                  <a:lnTo>
                    <a:pt x="0" y="38656"/>
                  </a:lnTo>
                  <a:cubicBezTo>
                    <a:pt x="0" y="28404"/>
                    <a:pt x="4073" y="18572"/>
                    <a:pt x="11322" y="11322"/>
                  </a:cubicBezTo>
                  <a:cubicBezTo>
                    <a:pt x="18572" y="4073"/>
                    <a:pt x="28404" y="0"/>
                    <a:pt x="38656" y="0"/>
                  </a:cubicBezTo>
                  <a:close/>
                </a:path>
              </a:pathLst>
            </a:custGeom>
            <a:solidFill>
              <a:srgbClr val="FFFFFF"/>
            </a:solidFill>
            <a:ln w="104775" cap="rnd">
              <a:solidFill>
                <a:srgbClr val="106861"/>
              </a:solidFill>
              <a:prstDash val="solid"/>
              <a:round/>
            </a:ln>
          </p:spPr>
        </p:sp>
        <p:sp>
          <p:nvSpPr>
            <p:cNvPr name="TextBox 25" id="25"/>
            <p:cNvSpPr txBox="true"/>
            <p:nvPr/>
          </p:nvSpPr>
          <p:spPr>
            <a:xfrm>
              <a:off x="0" y="-38100"/>
              <a:ext cx="1483160" cy="59594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6" id="26"/>
          <p:cNvGrpSpPr/>
          <p:nvPr/>
        </p:nvGrpSpPr>
        <p:grpSpPr>
          <a:xfrm rot="0">
            <a:off x="8307532" y="4374347"/>
            <a:ext cx="1228028" cy="1226514"/>
            <a:chOff x="0" y="0"/>
            <a:chExt cx="323431" cy="323032"/>
          </a:xfrm>
        </p:grpSpPr>
        <p:sp>
          <p:nvSpPr>
            <p:cNvPr name="Freeform 27" id="2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8" id="2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9" id="29"/>
          <p:cNvSpPr txBox="true"/>
          <p:nvPr/>
        </p:nvSpPr>
        <p:spPr>
          <a:xfrm rot="0">
            <a:off x="9584961" y="4534039"/>
            <a:ext cx="5659657" cy="1514543"/>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Develop and evaluate various machine learning models for effective classification of transactions as either fraudulent or legitimate. This includes comparing the performance of algorithms such as logistic regression, decision trees, and ensemble methods, utilizing metrics like accuracy, precision, recall, and the F1-score.</a:t>
            </a:r>
          </a:p>
        </p:txBody>
      </p:sp>
      <p:sp>
        <p:nvSpPr>
          <p:cNvPr name="TextBox 30" id="30"/>
          <p:cNvSpPr txBox="true"/>
          <p:nvPr/>
        </p:nvSpPr>
        <p:spPr>
          <a:xfrm rot="0">
            <a:off x="9526035" y="4023898"/>
            <a:ext cx="5350382"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Model Development and Evaluation</a:t>
            </a:r>
          </a:p>
        </p:txBody>
      </p:sp>
      <p:sp>
        <p:nvSpPr>
          <p:cNvPr name="Freeform 31" id="31"/>
          <p:cNvSpPr/>
          <p:nvPr/>
        </p:nvSpPr>
        <p:spPr>
          <a:xfrm flipH="false" flipV="false" rot="0">
            <a:off x="8520301" y="4492659"/>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2" id="32"/>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33" id="33"/>
          <p:cNvGrpSpPr/>
          <p:nvPr/>
        </p:nvGrpSpPr>
        <p:grpSpPr>
          <a:xfrm rot="0">
            <a:off x="8921546" y="6579539"/>
            <a:ext cx="6408797" cy="2400923"/>
            <a:chOff x="0" y="0"/>
            <a:chExt cx="1483160" cy="555635"/>
          </a:xfrm>
        </p:grpSpPr>
        <p:sp>
          <p:nvSpPr>
            <p:cNvPr name="Freeform 34" id="34"/>
            <p:cNvSpPr/>
            <p:nvPr/>
          </p:nvSpPr>
          <p:spPr>
            <a:xfrm flipH="false" flipV="false" rot="0">
              <a:off x="0" y="0"/>
              <a:ext cx="1483160" cy="555635"/>
            </a:xfrm>
            <a:custGeom>
              <a:avLst/>
              <a:gdLst/>
              <a:ahLst/>
              <a:cxnLst/>
              <a:rect r="r" b="b" t="t" l="l"/>
              <a:pathLst>
                <a:path h="555635" w="1483160">
                  <a:moveTo>
                    <a:pt x="38656" y="0"/>
                  </a:moveTo>
                  <a:lnTo>
                    <a:pt x="1444504" y="0"/>
                  </a:lnTo>
                  <a:cubicBezTo>
                    <a:pt x="1454756" y="0"/>
                    <a:pt x="1464589" y="4073"/>
                    <a:pt x="1471838" y="11322"/>
                  </a:cubicBezTo>
                  <a:cubicBezTo>
                    <a:pt x="1479088" y="18572"/>
                    <a:pt x="1483160" y="28404"/>
                    <a:pt x="1483160" y="38656"/>
                  </a:cubicBezTo>
                  <a:lnTo>
                    <a:pt x="1483160" y="516979"/>
                  </a:lnTo>
                  <a:cubicBezTo>
                    <a:pt x="1483160" y="538328"/>
                    <a:pt x="1465853" y="555635"/>
                    <a:pt x="1444504" y="555635"/>
                  </a:cubicBezTo>
                  <a:lnTo>
                    <a:pt x="38656" y="555635"/>
                  </a:lnTo>
                  <a:cubicBezTo>
                    <a:pt x="28404" y="555635"/>
                    <a:pt x="18572" y="551563"/>
                    <a:pt x="11322" y="544313"/>
                  </a:cubicBezTo>
                  <a:cubicBezTo>
                    <a:pt x="4073" y="537064"/>
                    <a:pt x="0" y="527231"/>
                    <a:pt x="0" y="516979"/>
                  </a:cubicBezTo>
                  <a:lnTo>
                    <a:pt x="0" y="38656"/>
                  </a:lnTo>
                  <a:cubicBezTo>
                    <a:pt x="0" y="28404"/>
                    <a:pt x="4073" y="18572"/>
                    <a:pt x="11322" y="11322"/>
                  </a:cubicBezTo>
                  <a:cubicBezTo>
                    <a:pt x="18572" y="4073"/>
                    <a:pt x="28404" y="0"/>
                    <a:pt x="38656" y="0"/>
                  </a:cubicBezTo>
                  <a:close/>
                </a:path>
              </a:pathLst>
            </a:custGeom>
            <a:solidFill>
              <a:srgbClr val="FFFFFF"/>
            </a:solidFill>
            <a:ln w="104775" cap="rnd">
              <a:solidFill>
                <a:srgbClr val="106861"/>
              </a:solidFill>
              <a:prstDash val="solid"/>
              <a:round/>
            </a:ln>
          </p:spPr>
        </p:sp>
        <p:sp>
          <p:nvSpPr>
            <p:cNvPr name="TextBox 35" id="35"/>
            <p:cNvSpPr txBox="true"/>
            <p:nvPr/>
          </p:nvSpPr>
          <p:spPr>
            <a:xfrm>
              <a:off x="0" y="-38100"/>
              <a:ext cx="1483160" cy="593735"/>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6" id="36"/>
          <p:cNvGrpSpPr/>
          <p:nvPr/>
        </p:nvGrpSpPr>
        <p:grpSpPr>
          <a:xfrm rot="0">
            <a:off x="8307532" y="7032444"/>
            <a:ext cx="1228028" cy="1226514"/>
            <a:chOff x="0" y="0"/>
            <a:chExt cx="323431" cy="323032"/>
          </a:xfrm>
        </p:grpSpPr>
        <p:sp>
          <p:nvSpPr>
            <p:cNvPr name="Freeform 37" id="3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8" id="3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9" id="39"/>
          <p:cNvSpPr txBox="true"/>
          <p:nvPr/>
        </p:nvSpPr>
        <p:spPr>
          <a:xfrm rot="0">
            <a:off x="9584961" y="7334245"/>
            <a:ext cx="5659657" cy="1514543"/>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Explore strategies for integrating the developed fraud detection models into real-time processing systems for financial institutions. This involves devising methods to continually monitor transactions and adapt to emerging fraud patterns to ensure proactive prevention measures are in place.</a:t>
            </a:r>
          </a:p>
        </p:txBody>
      </p:sp>
      <p:sp>
        <p:nvSpPr>
          <p:cNvPr name="TextBox 40" id="40"/>
          <p:cNvSpPr txBox="true"/>
          <p:nvPr/>
        </p:nvSpPr>
        <p:spPr>
          <a:xfrm rot="0">
            <a:off x="9412967" y="6808139"/>
            <a:ext cx="759175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 Real-Time Detection Systems</a:t>
            </a:r>
          </a:p>
        </p:txBody>
      </p:sp>
      <p:sp>
        <p:nvSpPr>
          <p:cNvPr name="Freeform 41" id="41"/>
          <p:cNvSpPr/>
          <p:nvPr/>
        </p:nvSpPr>
        <p:spPr>
          <a:xfrm flipH="false" flipV="false" rot="0">
            <a:off x="8571284" y="7189139"/>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2" id="42"/>
          <p:cNvSpPr/>
          <p:nvPr/>
        </p:nvSpPr>
        <p:spPr>
          <a:xfrm flipH="false" flipV="false" rot="0">
            <a:off x="8571284" y="205042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43" id="43"/>
          <p:cNvGrpSpPr/>
          <p:nvPr/>
        </p:nvGrpSpPr>
        <p:grpSpPr>
          <a:xfrm rot="0">
            <a:off x="4809335" y="8388753"/>
            <a:ext cx="1183417" cy="118341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051728" y="2261357"/>
            <a:ext cx="3128394" cy="3751948"/>
            <a:chOff x="0" y="0"/>
            <a:chExt cx="2041606" cy="2448541"/>
          </a:xfrm>
        </p:grpSpPr>
        <p:sp>
          <p:nvSpPr>
            <p:cNvPr name="Freeform 3" id="3"/>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542735" y="2261357"/>
            <a:ext cx="2146380" cy="1000429"/>
          </a:xfrm>
          <a:custGeom>
            <a:avLst/>
            <a:gdLst/>
            <a:ahLst/>
            <a:cxnLst/>
            <a:rect r="r" b="b" t="t" l="l"/>
            <a:pathLst>
              <a:path h="1000429" w="2146380">
                <a:moveTo>
                  <a:pt x="0" y="0"/>
                </a:moveTo>
                <a:lnTo>
                  <a:pt x="2146380" y="0"/>
                </a:lnTo>
                <a:lnTo>
                  <a:pt x="2146380" y="1000430"/>
                </a:lnTo>
                <a:lnTo>
                  <a:pt x="0" y="1000430"/>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6" id="6"/>
          <p:cNvGrpSpPr/>
          <p:nvPr/>
        </p:nvGrpSpPr>
        <p:grpSpPr>
          <a:xfrm rot="-10800000">
            <a:off x="6332522" y="2261357"/>
            <a:ext cx="3128394" cy="3751948"/>
            <a:chOff x="0" y="0"/>
            <a:chExt cx="2041606" cy="2448541"/>
          </a:xfrm>
        </p:grpSpPr>
        <p:sp>
          <p:nvSpPr>
            <p:cNvPr name="Freeform 7" id="7"/>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8" id="8"/>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9" id="9"/>
          <p:cNvSpPr/>
          <p:nvPr/>
        </p:nvSpPr>
        <p:spPr>
          <a:xfrm flipH="false" flipV="false" rot="0">
            <a:off x="6823529" y="2261357"/>
            <a:ext cx="2146380" cy="1000429"/>
          </a:xfrm>
          <a:custGeom>
            <a:avLst/>
            <a:gdLst/>
            <a:ahLst/>
            <a:cxnLst/>
            <a:rect r="r" b="b" t="t" l="l"/>
            <a:pathLst>
              <a:path h="1000429" w="2146380">
                <a:moveTo>
                  <a:pt x="0" y="0"/>
                </a:moveTo>
                <a:lnTo>
                  <a:pt x="2146380" y="0"/>
                </a:lnTo>
                <a:lnTo>
                  <a:pt x="2146380" y="1000430"/>
                </a:lnTo>
                <a:lnTo>
                  <a:pt x="0" y="1000430"/>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0" id="10"/>
          <p:cNvGrpSpPr/>
          <p:nvPr/>
        </p:nvGrpSpPr>
        <p:grpSpPr>
          <a:xfrm rot="-10800000">
            <a:off x="10613441" y="2261357"/>
            <a:ext cx="3128394" cy="3751948"/>
            <a:chOff x="0" y="0"/>
            <a:chExt cx="2041606" cy="2448541"/>
          </a:xfrm>
        </p:grpSpPr>
        <p:sp>
          <p:nvSpPr>
            <p:cNvPr name="Freeform 11" id="11"/>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2" id="12"/>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0">
            <a:off x="11104448" y="2261357"/>
            <a:ext cx="2146380" cy="1000429"/>
          </a:xfrm>
          <a:custGeom>
            <a:avLst/>
            <a:gdLst/>
            <a:ahLst/>
            <a:cxnLst/>
            <a:rect r="r" b="b" t="t" l="l"/>
            <a:pathLst>
              <a:path h="1000429" w="2146380">
                <a:moveTo>
                  <a:pt x="0" y="0"/>
                </a:moveTo>
                <a:lnTo>
                  <a:pt x="2146380" y="0"/>
                </a:lnTo>
                <a:lnTo>
                  <a:pt x="2146380" y="1000430"/>
                </a:lnTo>
                <a:lnTo>
                  <a:pt x="0" y="1000430"/>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4" id="14"/>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5" id="15"/>
          <p:cNvGrpSpPr/>
          <p:nvPr/>
        </p:nvGrpSpPr>
        <p:grpSpPr>
          <a:xfrm rot="-10800000">
            <a:off x="2051728" y="6422881"/>
            <a:ext cx="3128394" cy="3751948"/>
            <a:chOff x="0" y="0"/>
            <a:chExt cx="2041606" cy="2448541"/>
          </a:xfrm>
        </p:grpSpPr>
        <p:sp>
          <p:nvSpPr>
            <p:cNvPr name="Freeform 16" id="16"/>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7" id="17"/>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8" id="18"/>
          <p:cNvSpPr/>
          <p:nvPr/>
        </p:nvSpPr>
        <p:spPr>
          <a:xfrm flipH="false" flipV="false" rot="0">
            <a:off x="2542735" y="6422881"/>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TextBox 19" id="19"/>
          <p:cNvSpPr txBox="true"/>
          <p:nvPr/>
        </p:nvSpPr>
        <p:spPr>
          <a:xfrm rot="0">
            <a:off x="2828770" y="433265"/>
            <a:ext cx="7362789"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METHODOLOGY</a:t>
            </a:r>
          </a:p>
        </p:txBody>
      </p:sp>
      <p:sp>
        <p:nvSpPr>
          <p:cNvPr name="TextBox 20" id="20"/>
          <p:cNvSpPr txBox="true"/>
          <p:nvPr/>
        </p:nvSpPr>
        <p:spPr>
          <a:xfrm rot="0">
            <a:off x="2224391" y="3596159"/>
            <a:ext cx="2738293" cy="2278380"/>
          </a:xfrm>
          <a:prstGeom prst="rect">
            <a:avLst/>
          </a:prstGeom>
        </p:spPr>
        <p:txBody>
          <a:bodyPr anchor="t" rtlCol="false" tIns="0" lIns="0" bIns="0" rIns="0">
            <a:spAutoFit/>
          </a:bodyPr>
          <a:lstStyle/>
          <a:p>
            <a:pPr algn="ctr" marL="0" indent="0" lvl="0">
              <a:lnSpc>
                <a:spcPts val="1800"/>
              </a:lnSpc>
            </a:pPr>
            <a:r>
              <a:rPr lang="en-US" sz="1200">
                <a:solidFill>
                  <a:srgbClr val="343432"/>
                </a:solidFill>
                <a:latin typeface="Open Sauce"/>
                <a:ea typeface="Open Sauce"/>
                <a:cs typeface="Open Sauce"/>
                <a:sym typeface="Open Sauce"/>
              </a:rPr>
              <a:t>Gather data on credit card transactions, including transaction amounts, timestamps, merchant categories, and transaction outcomes (fraudulent or legitimate) across various demographics. Sources could include financial institution records, public datasets, and credit card companies' transaction logs.</a:t>
            </a:r>
          </a:p>
        </p:txBody>
      </p:sp>
      <p:sp>
        <p:nvSpPr>
          <p:cNvPr name="TextBox 21" id="21"/>
          <p:cNvSpPr txBox="true"/>
          <p:nvPr/>
        </p:nvSpPr>
        <p:spPr>
          <a:xfrm rot="0">
            <a:off x="2145463" y="3252262"/>
            <a:ext cx="2940924"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Collect Transaction Data</a:t>
            </a:r>
          </a:p>
        </p:txBody>
      </p:sp>
      <p:sp>
        <p:nvSpPr>
          <p:cNvPr name="TextBox 22" id="22"/>
          <p:cNvSpPr txBox="true"/>
          <p:nvPr/>
        </p:nvSpPr>
        <p:spPr>
          <a:xfrm rot="0">
            <a:off x="3124796" y="2333466"/>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sp>
        <p:nvSpPr>
          <p:cNvPr name="TextBox 23" id="23"/>
          <p:cNvSpPr txBox="true"/>
          <p:nvPr/>
        </p:nvSpPr>
        <p:spPr>
          <a:xfrm rot="0">
            <a:off x="7405590" y="2333466"/>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02</a:t>
            </a:r>
          </a:p>
        </p:txBody>
      </p:sp>
      <p:sp>
        <p:nvSpPr>
          <p:cNvPr name="TextBox 24" id="24"/>
          <p:cNvSpPr txBox="true"/>
          <p:nvPr/>
        </p:nvSpPr>
        <p:spPr>
          <a:xfrm rot="0">
            <a:off x="11686508" y="2333466"/>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03</a:t>
            </a:r>
          </a:p>
        </p:txBody>
      </p:sp>
      <p:sp>
        <p:nvSpPr>
          <p:cNvPr name="TextBox 25" id="25"/>
          <p:cNvSpPr txBox="true"/>
          <p:nvPr/>
        </p:nvSpPr>
        <p:spPr>
          <a:xfrm rot="0">
            <a:off x="3124796" y="6494989"/>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04</a:t>
            </a:r>
          </a:p>
        </p:txBody>
      </p:sp>
      <p:sp>
        <p:nvSpPr>
          <p:cNvPr name="Freeform 26" id="26"/>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27" id="27"/>
          <p:cNvGrpSpPr/>
          <p:nvPr/>
        </p:nvGrpSpPr>
        <p:grpSpPr>
          <a:xfrm rot="-10800000">
            <a:off x="6337502" y="6422881"/>
            <a:ext cx="3128394" cy="3751948"/>
            <a:chOff x="0" y="0"/>
            <a:chExt cx="2041606" cy="2448541"/>
          </a:xfrm>
        </p:grpSpPr>
        <p:sp>
          <p:nvSpPr>
            <p:cNvPr name="Freeform 28" id="28"/>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29" id="29"/>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0" id="30"/>
          <p:cNvSpPr/>
          <p:nvPr/>
        </p:nvSpPr>
        <p:spPr>
          <a:xfrm flipH="false" flipV="false" rot="0">
            <a:off x="6828509" y="6422881"/>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TextBox 31" id="31"/>
          <p:cNvSpPr txBox="true"/>
          <p:nvPr/>
        </p:nvSpPr>
        <p:spPr>
          <a:xfrm rot="0">
            <a:off x="7410569" y="6494989"/>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05</a:t>
            </a:r>
          </a:p>
        </p:txBody>
      </p:sp>
      <p:grpSp>
        <p:nvGrpSpPr>
          <p:cNvPr name="Group 32" id="32"/>
          <p:cNvGrpSpPr/>
          <p:nvPr/>
        </p:nvGrpSpPr>
        <p:grpSpPr>
          <a:xfrm rot="-10800000">
            <a:off x="10591053" y="6422881"/>
            <a:ext cx="3128394" cy="3751948"/>
            <a:chOff x="0" y="0"/>
            <a:chExt cx="2041606" cy="2448541"/>
          </a:xfrm>
        </p:grpSpPr>
        <p:sp>
          <p:nvSpPr>
            <p:cNvPr name="Freeform 33" id="33"/>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34" id="34"/>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5" id="35"/>
          <p:cNvSpPr/>
          <p:nvPr/>
        </p:nvSpPr>
        <p:spPr>
          <a:xfrm flipH="false" flipV="false" rot="0">
            <a:off x="11082060" y="6422881"/>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TextBox 36" id="36"/>
          <p:cNvSpPr txBox="true"/>
          <p:nvPr/>
        </p:nvSpPr>
        <p:spPr>
          <a:xfrm rot="0">
            <a:off x="11664120" y="6494989"/>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06</a:t>
            </a:r>
          </a:p>
        </p:txBody>
      </p:sp>
      <p:sp>
        <p:nvSpPr>
          <p:cNvPr name="TextBox 37" id="37"/>
          <p:cNvSpPr txBox="true"/>
          <p:nvPr/>
        </p:nvSpPr>
        <p:spPr>
          <a:xfrm rot="0">
            <a:off x="6403869" y="3252262"/>
            <a:ext cx="2940924"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Data Cleaning</a:t>
            </a:r>
          </a:p>
        </p:txBody>
      </p:sp>
      <p:sp>
        <p:nvSpPr>
          <p:cNvPr name="TextBox 38" id="38"/>
          <p:cNvSpPr txBox="true"/>
          <p:nvPr/>
        </p:nvSpPr>
        <p:spPr>
          <a:xfrm rot="0">
            <a:off x="6527573" y="3567584"/>
            <a:ext cx="2738293" cy="2278380"/>
          </a:xfrm>
          <a:prstGeom prst="rect">
            <a:avLst/>
          </a:prstGeom>
        </p:spPr>
        <p:txBody>
          <a:bodyPr anchor="t" rtlCol="false" tIns="0" lIns="0" bIns="0" rIns="0">
            <a:spAutoFit/>
          </a:bodyPr>
          <a:lstStyle/>
          <a:p>
            <a:pPr algn="ctr" marL="0" indent="0" lvl="0">
              <a:lnSpc>
                <a:spcPts val="1800"/>
              </a:lnSpc>
            </a:pPr>
            <a:r>
              <a:rPr lang="en-US" sz="1200">
                <a:solidFill>
                  <a:srgbClr val="343432"/>
                </a:solidFill>
                <a:latin typeface="Open Sauce"/>
                <a:ea typeface="Open Sauce"/>
                <a:cs typeface="Open Sauce"/>
                <a:sym typeface="Open Sauce"/>
              </a:rPr>
              <a:t>Utilize Python libraries such as Pandas to manage and prepare the dataset. This includes handling missing values with methods like df.dropna() to eliminate rows with incomplete data, and using df['column'] = df['column'].astype(float) to ensure consistent data types across the dataframe.</a:t>
            </a:r>
          </a:p>
        </p:txBody>
      </p:sp>
      <p:sp>
        <p:nvSpPr>
          <p:cNvPr name="TextBox 39" id="39"/>
          <p:cNvSpPr txBox="true"/>
          <p:nvPr/>
        </p:nvSpPr>
        <p:spPr>
          <a:xfrm rot="0">
            <a:off x="10662399" y="3252262"/>
            <a:ext cx="2940924"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Organize Data</a:t>
            </a:r>
          </a:p>
        </p:txBody>
      </p:sp>
      <p:sp>
        <p:nvSpPr>
          <p:cNvPr name="TextBox 40" id="40"/>
          <p:cNvSpPr txBox="true"/>
          <p:nvPr/>
        </p:nvSpPr>
        <p:spPr>
          <a:xfrm rot="0">
            <a:off x="10808491" y="3567584"/>
            <a:ext cx="2738293" cy="2278380"/>
          </a:xfrm>
          <a:prstGeom prst="rect">
            <a:avLst/>
          </a:prstGeom>
        </p:spPr>
        <p:txBody>
          <a:bodyPr anchor="t" rtlCol="false" tIns="0" lIns="0" bIns="0" rIns="0">
            <a:spAutoFit/>
          </a:bodyPr>
          <a:lstStyle/>
          <a:p>
            <a:pPr algn="ctr" marL="0" indent="0" lvl="0">
              <a:lnSpc>
                <a:spcPts val="1800"/>
              </a:lnSpc>
            </a:pPr>
            <a:r>
              <a:rPr lang="en-US" sz="1200">
                <a:solidFill>
                  <a:srgbClr val="343432"/>
                </a:solidFill>
                <a:latin typeface="Open Sauce"/>
                <a:ea typeface="Open Sauce"/>
                <a:cs typeface="Open Sauce"/>
                <a:sym typeface="Open Sauce"/>
              </a:rPr>
              <a:t>Utilize Python libraries such as Pandas to manage and prepare the dataset. This includes handling missing values with methods like df.dropna() to eliminate rows with incomplete data, and using df['column'] = df['column'].astype(float) to ensure consistent data types across the dataframe.</a:t>
            </a:r>
          </a:p>
        </p:txBody>
      </p:sp>
      <p:sp>
        <p:nvSpPr>
          <p:cNvPr name="TextBox 41" id="41"/>
          <p:cNvSpPr txBox="true"/>
          <p:nvPr/>
        </p:nvSpPr>
        <p:spPr>
          <a:xfrm rot="0">
            <a:off x="2145463" y="7374814"/>
            <a:ext cx="2940924" cy="564492"/>
          </a:xfrm>
          <a:prstGeom prst="rect">
            <a:avLst/>
          </a:prstGeom>
        </p:spPr>
        <p:txBody>
          <a:bodyPr anchor="t" rtlCol="false" tIns="0" lIns="0" bIns="0" rIns="0">
            <a:spAutoFit/>
          </a:bodyPr>
          <a:lstStyle/>
          <a:p>
            <a:pPr algn="ctr">
              <a:lnSpc>
                <a:spcPts val="2278"/>
              </a:lnSpc>
            </a:pPr>
            <a:r>
              <a:rPr lang="en-US" sz="1779" b="true">
                <a:solidFill>
                  <a:srgbClr val="343432"/>
                </a:solidFill>
                <a:latin typeface="Open Sauce Bold"/>
                <a:ea typeface="Open Sauce Bold"/>
                <a:cs typeface="Open Sauce Bold"/>
                <a:sym typeface="Open Sauce Bold"/>
              </a:rPr>
              <a:t>Calculate Key Metrics</a:t>
            </a:r>
          </a:p>
          <a:p>
            <a:pPr algn="ctr" marL="0" indent="0" lvl="0">
              <a:lnSpc>
                <a:spcPts val="2278"/>
              </a:lnSpc>
              <a:spcBef>
                <a:spcPct val="0"/>
              </a:spcBef>
            </a:pPr>
          </a:p>
        </p:txBody>
      </p:sp>
      <p:sp>
        <p:nvSpPr>
          <p:cNvPr name="TextBox 42" id="42"/>
          <p:cNvSpPr txBox="true"/>
          <p:nvPr/>
        </p:nvSpPr>
        <p:spPr>
          <a:xfrm rot="0">
            <a:off x="2224391" y="7929781"/>
            <a:ext cx="2738293" cy="1821180"/>
          </a:xfrm>
          <a:prstGeom prst="rect">
            <a:avLst/>
          </a:prstGeom>
        </p:spPr>
        <p:txBody>
          <a:bodyPr anchor="t" rtlCol="false" tIns="0" lIns="0" bIns="0" rIns="0">
            <a:spAutoFit/>
          </a:bodyPr>
          <a:lstStyle/>
          <a:p>
            <a:pPr algn="ctr" marL="0" indent="0" lvl="0">
              <a:lnSpc>
                <a:spcPts val="1800"/>
              </a:lnSpc>
            </a:pPr>
            <a:r>
              <a:rPr lang="en-US" sz="1200">
                <a:solidFill>
                  <a:srgbClr val="343432"/>
                </a:solidFill>
                <a:latin typeface="Open Sauce"/>
                <a:ea typeface="Open Sauce"/>
                <a:cs typeface="Open Sauce"/>
                <a:sym typeface="Open Sauce"/>
              </a:rPr>
              <a:t>Use Pandas methods like mean(), sum(), and value_counts() to compute averages, total amounts, and distribution of fraudulent versus legitimate transactions across different categories. These metrics will provide insights into overall fraud rates and help identify anomalies.</a:t>
            </a:r>
          </a:p>
        </p:txBody>
      </p:sp>
      <p:sp>
        <p:nvSpPr>
          <p:cNvPr name="TextBox 43" id="43"/>
          <p:cNvSpPr txBox="true"/>
          <p:nvPr/>
        </p:nvSpPr>
        <p:spPr>
          <a:xfrm rot="0">
            <a:off x="6450900" y="7405223"/>
            <a:ext cx="2940924" cy="564492"/>
          </a:xfrm>
          <a:prstGeom prst="rect">
            <a:avLst/>
          </a:prstGeom>
        </p:spPr>
        <p:txBody>
          <a:bodyPr anchor="t" rtlCol="false" tIns="0" lIns="0" bIns="0" rIns="0">
            <a:spAutoFit/>
          </a:bodyPr>
          <a:lstStyle/>
          <a:p>
            <a:pPr algn="ctr">
              <a:lnSpc>
                <a:spcPts val="2278"/>
              </a:lnSpc>
            </a:pPr>
            <a:r>
              <a:rPr lang="en-US" sz="1779" b="true">
                <a:solidFill>
                  <a:srgbClr val="343432"/>
                </a:solidFill>
                <a:latin typeface="Open Sauce Bold"/>
                <a:ea typeface="Open Sauce Bold"/>
                <a:cs typeface="Open Sauce Bold"/>
                <a:sym typeface="Open Sauce Bold"/>
              </a:rPr>
              <a:t>Analyze Trends</a:t>
            </a:r>
          </a:p>
          <a:p>
            <a:pPr algn="ctr" marL="0" indent="0" lvl="0">
              <a:lnSpc>
                <a:spcPts val="2278"/>
              </a:lnSpc>
              <a:spcBef>
                <a:spcPct val="0"/>
              </a:spcBef>
            </a:pPr>
          </a:p>
        </p:txBody>
      </p:sp>
      <p:sp>
        <p:nvSpPr>
          <p:cNvPr name="TextBox 44" id="44"/>
          <p:cNvSpPr txBox="true"/>
          <p:nvPr/>
        </p:nvSpPr>
        <p:spPr>
          <a:xfrm rot="0">
            <a:off x="6532553" y="7931615"/>
            <a:ext cx="2738293" cy="1821180"/>
          </a:xfrm>
          <a:prstGeom prst="rect">
            <a:avLst/>
          </a:prstGeom>
        </p:spPr>
        <p:txBody>
          <a:bodyPr anchor="t" rtlCol="false" tIns="0" lIns="0" bIns="0" rIns="0">
            <a:spAutoFit/>
          </a:bodyPr>
          <a:lstStyle/>
          <a:p>
            <a:pPr algn="ctr" marL="0" indent="0" lvl="0">
              <a:lnSpc>
                <a:spcPts val="1800"/>
              </a:lnSpc>
            </a:pPr>
            <a:r>
              <a:rPr lang="en-US" sz="1200">
                <a:solidFill>
                  <a:srgbClr val="343432"/>
                </a:solidFill>
                <a:latin typeface="Open Sauce"/>
                <a:ea typeface="Open Sauce"/>
                <a:cs typeface="Open Sauce"/>
                <a:sym typeface="Open Sauce"/>
              </a:rPr>
              <a:t>Conduct time-series analysis to examine trends in fraudulent activity over time. Utilize Pandas or Matplotlib, using methods such as plt.plot() to visualize the changes in fraud rates or types of fraud over specified periods, providing a clearer understanding of patterns.</a:t>
            </a:r>
          </a:p>
        </p:txBody>
      </p:sp>
      <p:sp>
        <p:nvSpPr>
          <p:cNvPr name="TextBox 45" id="45"/>
          <p:cNvSpPr txBox="true"/>
          <p:nvPr/>
        </p:nvSpPr>
        <p:spPr>
          <a:xfrm rot="0">
            <a:off x="10662399" y="7317664"/>
            <a:ext cx="2940924" cy="564492"/>
          </a:xfrm>
          <a:prstGeom prst="rect">
            <a:avLst/>
          </a:prstGeom>
        </p:spPr>
        <p:txBody>
          <a:bodyPr anchor="t" rtlCol="false" tIns="0" lIns="0" bIns="0" rIns="0">
            <a:spAutoFit/>
          </a:bodyPr>
          <a:lstStyle/>
          <a:p>
            <a:pPr algn="ctr">
              <a:lnSpc>
                <a:spcPts val="2278"/>
              </a:lnSpc>
            </a:pPr>
            <a:r>
              <a:rPr lang="en-US" sz="1779" b="true">
                <a:solidFill>
                  <a:srgbClr val="343432"/>
                </a:solidFill>
                <a:latin typeface="Open Sauce Bold"/>
                <a:ea typeface="Open Sauce Bold"/>
                <a:cs typeface="Open Sauce Bold"/>
                <a:sym typeface="Open Sauce Bold"/>
              </a:rPr>
              <a:t>Create Visualizations</a:t>
            </a:r>
          </a:p>
          <a:p>
            <a:pPr algn="ctr" marL="0" indent="0" lvl="0">
              <a:lnSpc>
                <a:spcPts val="2278"/>
              </a:lnSpc>
              <a:spcBef>
                <a:spcPct val="0"/>
              </a:spcBef>
            </a:pPr>
          </a:p>
        </p:txBody>
      </p:sp>
      <p:sp>
        <p:nvSpPr>
          <p:cNvPr name="TextBox 46" id="46"/>
          <p:cNvSpPr txBox="true"/>
          <p:nvPr/>
        </p:nvSpPr>
        <p:spPr>
          <a:xfrm rot="0">
            <a:off x="10786103" y="7654132"/>
            <a:ext cx="2738293" cy="2278380"/>
          </a:xfrm>
          <a:prstGeom prst="rect">
            <a:avLst/>
          </a:prstGeom>
        </p:spPr>
        <p:txBody>
          <a:bodyPr anchor="t" rtlCol="false" tIns="0" lIns="0" bIns="0" rIns="0">
            <a:spAutoFit/>
          </a:bodyPr>
          <a:lstStyle/>
          <a:p>
            <a:pPr algn="ctr" marL="0" indent="0" lvl="0">
              <a:lnSpc>
                <a:spcPts val="1800"/>
              </a:lnSpc>
            </a:pPr>
            <a:r>
              <a:rPr lang="en-US" sz="1200">
                <a:solidFill>
                  <a:srgbClr val="343432"/>
                </a:solidFill>
                <a:latin typeface="Open Sauce"/>
                <a:ea typeface="Open Sauce"/>
                <a:cs typeface="Open Sauce"/>
                <a:sym typeface="Open Sauce"/>
              </a:rPr>
              <a:t>Generate informative charts using libraries like Matplotlib or Seaborn to visually represent the findings. Use sns.barplot() to compare fraudulent transaction counts across different demographics or sns.lineplot() to track trends in fraudulent transactions over time, facilitating better decision-making and fraud prevention strategies.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51789" r="0" b="-51789"/>
            </a:stretch>
          </a:blipFill>
          <a:ln cap="sq">
            <a:noFill/>
            <a:prstDash val="solid"/>
            <a:miter/>
          </a:ln>
        </p:spPr>
      </p:sp>
      <p:grpSp>
        <p:nvGrpSpPr>
          <p:cNvPr name="Group 7" id="7"/>
          <p:cNvGrpSpPr/>
          <p:nvPr/>
        </p:nvGrpSpPr>
        <p:grpSpPr>
          <a:xfrm rot="0">
            <a:off x="2757820" y="1966483"/>
            <a:ext cx="12731346" cy="7739492"/>
            <a:chOff x="0" y="0"/>
            <a:chExt cx="3353112" cy="2038385"/>
          </a:xfrm>
        </p:grpSpPr>
        <p:sp>
          <p:nvSpPr>
            <p:cNvPr name="Freeform 8" id="8"/>
            <p:cNvSpPr/>
            <p:nvPr/>
          </p:nvSpPr>
          <p:spPr>
            <a:xfrm flipH="false" flipV="false" rot="0">
              <a:off x="0" y="0"/>
              <a:ext cx="3353112" cy="2038385"/>
            </a:xfrm>
            <a:custGeom>
              <a:avLst/>
              <a:gdLst/>
              <a:ahLst/>
              <a:cxnLst/>
              <a:rect r="r" b="b" t="t" l="l"/>
              <a:pathLst>
                <a:path h="2038385" w="3353112">
                  <a:moveTo>
                    <a:pt x="15202" y="0"/>
                  </a:moveTo>
                  <a:lnTo>
                    <a:pt x="3337909" y="0"/>
                  </a:lnTo>
                  <a:cubicBezTo>
                    <a:pt x="3341941" y="0"/>
                    <a:pt x="3345808" y="1602"/>
                    <a:pt x="3348659" y="4453"/>
                  </a:cubicBezTo>
                  <a:cubicBezTo>
                    <a:pt x="3351510" y="7304"/>
                    <a:pt x="3353112" y="11171"/>
                    <a:pt x="3353112" y="15202"/>
                  </a:cubicBezTo>
                  <a:lnTo>
                    <a:pt x="3353112" y="2023182"/>
                  </a:lnTo>
                  <a:cubicBezTo>
                    <a:pt x="3353112" y="2027214"/>
                    <a:pt x="3351510" y="2031081"/>
                    <a:pt x="3348659" y="2033932"/>
                  </a:cubicBezTo>
                  <a:cubicBezTo>
                    <a:pt x="3345808" y="2036783"/>
                    <a:pt x="3341941" y="2038385"/>
                    <a:pt x="3337909" y="2038385"/>
                  </a:cubicBezTo>
                  <a:lnTo>
                    <a:pt x="15202" y="2038385"/>
                  </a:lnTo>
                  <a:cubicBezTo>
                    <a:pt x="11171" y="2038385"/>
                    <a:pt x="7304" y="2036783"/>
                    <a:pt x="4453" y="2033932"/>
                  </a:cubicBezTo>
                  <a:cubicBezTo>
                    <a:pt x="1602" y="2031081"/>
                    <a:pt x="0" y="2027214"/>
                    <a:pt x="0" y="2023182"/>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9" id="9"/>
            <p:cNvSpPr txBox="true"/>
            <p:nvPr/>
          </p:nvSpPr>
          <p:spPr>
            <a:xfrm>
              <a:off x="0" y="-19050"/>
              <a:ext cx="3353112" cy="205743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568603" y="3086218"/>
            <a:ext cx="11150794" cy="6486407"/>
          </a:xfrm>
          <a:prstGeom prst="rect">
            <a:avLst/>
          </a:prstGeom>
        </p:spPr>
        <p:txBody>
          <a:bodyPr anchor="t" rtlCol="false" tIns="0" lIns="0" bIns="0" rIns="0">
            <a:spAutoFit/>
          </a:bodyPr>
          <a:lstStyle/>
          <a:p>
            <a:pPr algn="ctr">
              <a:lnSpc>
                <a:spcPts val="3950"/>
              </a:lnSpc>
            </a:pPr>
            <a:r>
              <a:rPr lang="en-US" sz="2469">
                <a:solidFill>
                  <a:srgbClr val="FFFFFF"/>
                </a:solidFill>
                <a:latin typeface="Open Sauce"/>
                <a:ea typeface="Open Sauce"/>
                <a:cs typeface="Open Sauce"/>
                <a:sym typeface="Open Sauce"/>
              </a:rPr>
              <a:t>The project successfully identified key patterns in credit card fraud by analyzing a comprehensive dataset of transactions, revealing significant trends in fraudulent activity across various demographics and transaction types. Machine learning models were developed and evaluated, achieving high accuracy and recall rates, which effectively differentiated between legitimate and fraudulent transactions. Visualizations highlighted regions and transaction categories with elevated fraud rates, facilitating targeted prevention strategies. Additionally, the analysis uncovered correlations between factors such as transaction amounts and specific merchant categories with increased fraud risk. These insights provide financial institutions with actionable recommendations to enhance their fraud detection systems and allocate resources more effectively.</a:t>
            </a:r>
          </a:p>
        </p:txBody>
      </p:sp>
      <p:sp>
        <p:nvSpPr>
          <p:cNvPr name="TextBox 11" id="11"/>
          <p:cNvSpPr txBox="true"/>
          <p:nvPr/>
        </p:nvSpPr>
        <p:spPr>
          <a:xfrm rot="0">
            <a:off x="5659225" y="2083889"/>
            <a:ext cx="6928538" cy="936625"/>
          </a:xfrm>
          <a:prstGeom prst="rect">
            <a:avLst/>
          </a:prstGeom>
        </p:spPr>
        <p:txBody>
          <a:bodyPr anchor="t" rtlCol="false" tIns="0" lIns="0" bIns="0" rIns="0">
            <a:spAutoFit/>
          </a:bodyPr>
          <a:lstStyle/>
          <a:p>
            <a:pPr algn="ctr" marL="0" indent="0" lvl="0">
              <a:lnSpc>
                <a:spcPts val="7699"/>
              </a:lnSpc>
              <a:spcBef>
                <a:spcPct val="0"/>
              </a:spcBef>
            </a:pPr>
            <a:r>
              <a:rPr lang="en-US" b="true" sz="5499" spc="-109">
                <a:solidFill>
                  <a:srgbClr val="FDFBFB"/>
                </a:solidFill>
                <a:latin typeface="Open Sauce Bold"/>
                <a:ea typeface="Open Sauce Bold"/>
                <a:cs typeface="Open Sauce Bold"/>
                <a:sym typeface="Open Sauce Bold"/>
              </a:rPr>
              <a:t>Result</a:t>
            </a:r>
          </a:p>
        </p:txBody>
      </p:sp>
      <p:grpSp>
        <p:nvGrpSpPr>
          <p:cNvPr name="Group 12" id="12"/>
          <p:cNvGrpSpPr/>
          <p:nvPr/>
        </p:nvGrpSpPr>
        <p:grpSpPr>
          <a:xfrm rot="0">
            <a:off x="16304423" y="9763125"/>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838608" y="9763125"/>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352223" y="9763125"/>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962358" y="968144"/>
            <a:ext cx="7412570" cy="4704904"/>
          </a:xfrm>
          <a:custGeom>
            <a:avLst/>
            <a:gdLst/>
            <a:ahLst/>
            <a:cxnLst/>
            <a:rect r="r" b="b" t="t" l="l"/>
            <a:pathLst>
              <a:path h="4704904" w="7412570">
                <a:moveTo>
                  <a:pt x="0" y="0"/>
                </a:moveTo>
                <a:lnTo>
                  <a:pt x="7412571" y="0"/>
                </a:lnTo>
                <a:lnTo>
                  <a:pt x="7412571" y="4704904"/>
                </a:lnTo>
                <a:lnTo>
                  <a:pt x="0" y="4704904"/>
                </a:lnTo>
                <a:lnTo>
                  <a:pt x="0" y="0"/>
                </a:lnTo>
                <a:close/>
              </a:path>
            </a:pathLst>
          </a:custGeom>
          <a:blipFill>
            <a:blip r:embed="rId6"/>
            <a:stretch>
              <a:fillRect l="0" t="-1061" r="0" b="-1061"/>
            </a:stretch>
          </a:blipFill>
        </p:spPr>
      </p:sp>
      <p:sp>
        <p:nvSpPr>
          <p:cNvPr name="Freeform 5" id="5"/>
          <p:cNvSpPr/>
          <p:nvPr/>
        </p:nvSpPr>
        <p:spPr>
          <a:xfrm flipH="false" flipV="false" rot="0">
            <a:off x="9196497" y="5673048"/>
            <a:ext cx="8168907" cy="4400999"/>
          </a:xfrm>
          <a:custGeom>
            <a:avLst/>
            <a:gdLst/>
            <a:ahLst/>
            <a:cxnLst/>
            <a:rect r="r" b="b" t="t" l="l"/>
            <a:pathLst>
              <a:path h="4400999" w="8168907">
                <a:moveTo>
                  <a:pt x="0" y="0"/>
                </a:moveTo>
                <a:lnTo>
                  <a:pt x="8168907" y="0"/>
                </a:lnTo>
                <a:lnTo>
                  <a:pt x="8168907" y="4400999"/>
                </a:lnTo>
                <a:lnTo>
                  <a:pt x="0" y="4400999"/>
                </a:lnTo>
                <a:lnTo>
                  <a:pt x="0" y="0"/>
                </a:lnTo>
                <a:close/>
              </a:path>
            </a:pathLst>
          </a:custGeom>
          <a:blipFill>
            <a:blip r:embed="rId7"/>
            <a:stretch>
              <a:fillRect l="0" t="0" r="0" b="0"/>
            </a:stretch>
          </a:blipFill>
        </p:spPr>
      </p:sp>
      <p:sp>
        <p:nvSpPr>
          <p:cNvPr name="Freeform 6" id="6"/>
          <p:cNvSpPr/>
          <p:nvPr/>
        </p:nvSpPr>
        <p:spPr>
          <a:xfrm flipH="false" flipV="false" rot="0">
            <a:off x="1497943" y="885889"/>
            <a:ext cx="8019497" cy="4667296"/>
          </a:xfrm>
          <a:custGeom>
            <a:avLst/>
            <a:gdLst/>
            <a:ahLst/>
            <a:cxnLst/>
            <a:rect r="r" b="b" t="t" l="l"/>
            <a:pathLst>
              <a:path h="4667296" w="8019497">
                <a:moveTo>
                  <a:pt x="0" y="0"/>
                </a:moveTo>
                <a:lnTo>
                  <a:pt x="8019497" y="0"/>
                </a:lnTo>
                <a:lnTo>
                  <a:pt x="8019497" y="4667296"/>
                </a:lnTo>
                <a:lnTo>
                  <a:pt x="0" y="4667296"/>
                </a:lnTo>
                <a:lnTo>
                  <a:pt x="0" y="0"/>
                </a:lnTo>
                <a:close/>
              </a:path>
            </a:pathLst>
          </a:custGeom>
          <a:blipFill>
            <a:blip r:embed="rId8"/>
            <a:stretch>
              <a:fillRect l="0" t="0" r="0" b="0"/>
            </a:stretch>
          </a:blipFill>
        </p:spPr>
      </p:sp>
      <p:sp>
        <p:nvSpPr>
          <p:cNvPr name="Freeform 7" id="7"/>
          <p:cNvSpPr/>
          <p:nvPr/>
        </p:nvSpPr>
        <p:spPr>
          <a:xfrm flipH="false" flipV="false" rot="0">
            <a:off x="1497943" y="6521718"/>
            <a:ext cx="7698553" cy="2703659"/>
          </a:xfrm>
          <a:custGeom>
            <a:avLst/>
            <a:gdLst/>
            <a:ahLst/>
            <a:cxnLst/>
            <a:rect r="r" b="b" t="t" l="l"/>
            <a:pathLst>
              <a:path h="2703659" w="7698553">
                <a:moveTo>
                  <a:pt x="0" y="0"/>
                </a:moveTo>
                <a:lnTo>
                  <a:pt x="7698554" y="0"/>
                </a:lnTo>
                <a:lnTo>
                  <a:pt x="7698554" y="2703659"/>
                </a:lnTo>
                <a:lnTo>
                  <a:pt x="0" y="2703659"/>
                </a:lnTo>
                <a:lnTo>
                  <a:pt x="0" y="0"/>
                </a:lnTo>
                <a:close/>
              </a:path>
            </a:pathLst>
          </a:custGeom>
          <a:blipFill>
            <a:blip r:embed="rId9"/>
            <a:stretch>
              <a:fillRect l="0" t="0" r="0" b="0"/>
            </a:stretch>
          </a:blipFill>
        </p:spPr>
      </p:sp>
      <p:sp>
        <p:nvSpPr>
          <p:cNvPr name="TextBox 8" id="8"/>
          <p:cNvSpPr txBox="true"/>
          <p:nvPr/>
        </p:nvSpPr>
        <p:spPr>
          <a:xfrm rot="0">
            <a:off x="7916458" y="90677"/>
            <a:ext cx="256007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GRAPHS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300939" y="614965"/>
            <a:ext cx="7064465" cy="4824258"/>
          </a:xfrm>
          <a:custGeom>
            <a:avLst/>
            <a:gdLst/>
            <a:ahLst/>
            <a:cxnLst/>
            <a:rect r="r" b="b" t="t" l="l"/>
            <a:pathLst>
              <a:path h="4824258" w="7064465">
                <a:moveTo>
                  <a:pt x="0" y="0"/>
                </a:moveTo>
                <a:lnTo>
                  <a:pt x="7064465" y="0"/>
                </a:lnTo>
                <a:lnTo>
                  <a:pt x="7064465" y="4824259"/>
                </a:lnTo>
                <a:lnTo>
                  <a:pt x="0" y="4824259"/>
                </a:lnTo>
                <a:lnTo>
                  <a:pt x="0" y="0"/>
                </a:lnTo>
                <a:close/>
              </a:path>
            </a:pathLst>
          </a:custGeom>
          <a:blipFill>
            <a:blip r:embed="rId6"/>
            <a:stretch>
              <a:fillRect l="0" t="0" r="0" b="0"/>
            </a:stretch>
          </a:blipFill>
        </p:spPr>
      </p:sp>
      <p:sp>
        <p:nvSpPr>
          <p:cNvPr name="Freeform 5" id="5"/>
          <p:cNvSpPr/>
          <p:nvPr/>
        </p:nvSpPr>
        <p:spPr>
          <a:xfrm flipH="false" flipV="false" rot="0">
            <a:off x="9441886" y="5429699"/>
            <a:ext cx="7923518" cy="4943922"/>
          </a:xfrm>
          <a:custGeom>
            <a:avLst/>
            <a:gdLst/>
            <a:ahLst/>
            <a:cxnLst/>
            <a:rect r="r" b="b" t="t" l="l"/>
            <a:pathLst>
              <a:path h="4943922" w="7923518">
                <a:moveTo>
                  <a:pt x="0" y="0"/>
                </a:moveTo>
                <a:lnTo>
                  <a:pt x="7923518" y="0"/>
                </a:lnTo>
                <a:lnTo>
                  <a:pt x="7923518" y="4943922"/>
                </a:lnTo>
                <a:lnTo>
                  <a:pt x="0" y="4943922"/>
                </a:lnTo>
                <a:lnTo>
                  <a:pt x="0" y="0"/>
                </a:lnTo>
                <a:close/>
              </a:path>
            </a:pathLst>
          </a:custGeom>
          <a:blipFill>
            <a:blip r:embed="rId7"/>
            <a:stretch>
              <a:fillRect l="0" t="0" r="0" b="0"/>
            </a:stretch>
          </a:blipFill>
        </p:spPr>
      </p:sp>
      <p:sp>
        <p:nvSpPr>
          <p:cNvPr name="Freeform 6" id="6"/>
          <p:cNvSpPr/>
          <p:nvPr/>
        </p:nvSpPr>
        <p:spPr>
          <a:xfrm flipH="false" flipV="false" rot="0">
            <a:off x="1497943" y="885889"/>
            <a:ext cx="8802995" cy="3962763"/>
          </a:xfrm>
          <a:custGeom>
            <a:avLst/>
            <a:gdLst/>
            <a:ahLst/>
            <a:cxnLst/>
            <a:rect r="r" b="b" t="t" l="l"/>
            <a:pathLst>
              <a:path h="3962763" w="8802995">
                <a:moveTo>
                  <a:pt x="0" y="0"/>
                </a:moveTo>
                <a:lnTo>
                  <a:pt x="8802996" y="0"/>
                </a:lnTo>
                <a:lnTo>
                  <a:pt x="8802996" y="3962763"/>
                </a:lnTo>
                <a:lnTo>
                  <a:pt x="0" y="3962763"/>
                </a:lnTo>
                <a:lnTo>
                  <a:pt x="0" y="0"/>
                </a:lnTo>
                <a:close/>
              </a:path>
            </a:pathLst>
          </a:custGeom>
          <a:blipFill>
            <a:blip r:embed="rId8"/>
            <a:stretch>
              <a:fillRect l="0" t="0" r="0" b="0"/>
            </a:stretch>
          </a:blipFill>
        </p:spPr>
      </p:sp>
      <p:sp>
        <p:nvSpPr>
          <p:cNvPr name="Freeform 7" id="7"/>
          <p:cNvSpPr/>
          <p:nvPr/>
        </p:nvSpPr>
        <p:spPr>
          <a:xfrm flipH="false" flipV="false" rot="0">
            <a:off x="1497943" y="5439224"/>
            <a:ext cx="7943942" cy="4512375"/>
          </a:xfrm>
          <a:custGeom>
            <a:avLst/>
            <a:gdLst/>
            <a:ahLst/>
            <a:cxnLst/>
            <a:rect r="r" b="b" t="t" l="l"/>
            <a:pathLst>
              <a:path h="4512375" w="7943942">
                <a:moveTo>
                  <a:pt x="0" y="0"/>
                </a:moveTo>
                <a:lnTo>
                  <a:pt x="7943943" y="0"/>
                </a:lnTo>
                <a:lnTo>
                  <a:pt x="7943943" y="4512375"/>
                </a:lnTo>
                <a:lnTo>
                  <a:pt x="0" y="4512375"/>
                </a:lnTo>
                <a:lnTo>
                  <a:pt x="0" y="0"/>
                </a:lnTo>
                <a:close/>
              </a:path>
            </a:pathLst>
          </a:custGeom>
          <a:blipFill>
            <a:blip r:embed="rId9"/>
            <a:stretch>
              <a:fillRect l="0" t="0" r="0" b="0"/>
            </a:stretch>
          </a:blipFill>
        </p:spPr>
      </p:sp>
      <p:sp>
        <p:nvSpPr>
          <p:cNvPr name="TextBox 8" id="8"/>
          <p:cNvSpPr txBox="true"/>
          <p:nvPr/>
        </p:nvSpPr>
        <p:spPr>
          <a:xfrm rot="0">
            <a:off x="7916458" y="90677"/>
            <a:ext cx="256007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GRAPHS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178053" y="1447328"/>
            <a:ext cx="8859402" cy="3046588"/>
          </a:xfrm>
          <a:custGeom>
            <a:avLst/>
            <a:gdLst/>
            <a:ahLst/>
            <a:cxnLst/>
            <a:rect r="r" b="b" t="t" l="l"/>
            <a:pathLst>
              <a:path h="3046588" w="8859402">
                <a:moveTo>
                  <a:pt x="0" y="0"/>
                </a:moveTo>
                <a:lnTo>
                  <a:pt x="8859402" y="0"/>
                </a:lnTo>
                <a:lnTo>
                  <a:pt x="8859402" y="3046588"/>
                </a:lnTo>
                <a:lnTo>
                  <a:pt x="0" y="3046588"/>
                </a:lnTo>
                <a:lnTo>
                  <a:pt x="0" y="0"/>
                </a:lnTo>
                <a:close/>
              </a:path>
            </a:pathLst>
          </a:custGeom>
          <a:blipFill>
            <a:blip r:embed="rId6"/>
            <a:stretch>
              <a:fillRect l="0" t="0" r="0" b="0"/>
            </a:stretch>
          </a:blipFill>
        </p:spPr>
      </p:sp>
      <p:sp>
        <p:nvSpPr>
          <p:cNvPr name="Freeform 5" id="5"/>
          <p:cNvSpPr/>
          <p:nvPr/>
        </p:nvSpPr>
        <p:spPr>
          <a:xfrm flipH="false" flipV="false" rot="0">
            <a:off x="10476535" y="790639"/>
            <a:ext cx="7327948" cy="5551105"/>
          </a:xfrm>
          <a:custGeom>
            <a:avLst/>
            <a:gdLst/>
            <a:ahLst/>
            <a:cxnLst/>
            <a:rect r="r" b="b" t="t" l="l"/>
            <a:pathLst>
              <a:path h="5551105" w="7327948">
                <a:moveTo>
                  <a:pt x="0" y="0"/>
                </a:moveTo>
                <a:lnTo>
                  <a:pt x="7327948" y="0"/>
                </a:lnTo>
                <a:lnTo>
                  <a:pt x="7327948" y="5551105"/>
                </a:lnTo>
                <a:lnTo>
                  <a:pt x="0" y="5551105"/>
                </a:lnTo>
                <a:lnTo>
                  <a:pt x="0" y="0"/>
                </a:lnTo>
                <a:close/>
              </a:path>
            </a:pathLst>
          </a:custGeom>
          <a:blipFill>
            <a:blip r:embed="rId7"/>
            <a:stretch>
              <a:fillRect l="0" t="0" r="0" b="0"/>
            </a:stretch>
          </a:blipFill>
        </p:spPr>
      </p:sp>
      <p:sp>
        <p:nvSpPr>
          <p:cNvPr name="Freeform 6" id="6"/>
          <p:cNvSpPr/>
          <p:nvPr/>
        </p:nvSpPr>
        <p:spPr>
          <a:xfrm flipH="false" flipV="false" rot="0">
            <a:off x="1422153" y="4493916"/>
            <a:ext cx="8615302" cy="5847636"/>
          </a:xfrm>
          <a:custGeom>
            <a:avLst/>
            <a:gdLst/>
            <a:ahLst/>
            <a:cxnLst/>
            <a:rect r="r" b="b" t="t" l="l"/>
            <a:pathLst>
              <a:path h="5847636" w="8615302">
                <a:moveTo>
                  <a:pt x="0" y="0"/>
                </a:moveTo>
                <a:lnTo>
                  <a:pt x="8615302" y="0"/>
                </a:lnTo>
                <a:lnTo>
                  <a:pt x="8615302" y="5847636"/>
                </a:lnTo>
                <a:lnTo>
                  <a:pt x="0" y="5847636"/>
                </a:lnTo>
                <a:lnTo>
                  <a:pt x="0" y="0"/>
                </a:lnTo>
                <a:close/>
              </a:path>
            </a:pathLst>
          </a:custGeom>
          <a:blipFill>
            <a:blip r:embed="rId8"/>
            <a:stretch>
              <a:fillRect l="0" t="0" r="0" b="0"/>
            </a:stretch>
          </a:blipFill>
        </p:spPr>
      </p:sp>
      <p:sp>
        <p:nvSpPr>
          <p:cNvPr name="Freeform 7" id="7"/>
          <p:cNvSpPr/>
          <p:nvPr/>
        </p:nvSpPr>
        <p:spPr>
          <a:xfrm flipH="false" flipV="false" rot="0">
            <a:off x="10137853" y="6282748"/>
            <a:ext cx="7666630" cy="4058804"/>
          </a:xfrm>
          <a:custGeom>
            <a:avLst/>
            <a:gdLst/>
            <a:ahLst/>
            <a:cxnLst/>
            <a:rect r="r" b="b" t="t" l="l"/>
            <a:pathLst>
              <a:path h="4058804" w="7666630">
                <a:moveTo>
                  <a:pt x="0" y="0"/>
                </a:moveTo>
                <a:lnTo>
                  <a:pt x="7666630" y="0"/>
                </a:lnTo>
                <a:lnTo>
                  <a:pt x="7666630" y="4058804"/>
                </a:lnTo>
                <a:lnTo>
                  <a:pt x="0" y="4058804"/>
                </a:lnTo>
                <a:lnTo>
                  <a:pt x="0" y="0"/>
                </a:lnTo>
                <a:close/>
              </a:path>
            </a:pathLst>
          </a:custGeom>
          <a:blipFill>
            <a:blip r:embed="rId9"/>
            <a:stretch>
              <a:fillRect l="0" t="0" r="0" b="0"/>
            </a:stretch>
          </a:blipFill>
        </p:spPr>
      </p:sp>
      <p:sp>
        <p:nvSpPr>
          <p:cNvPr name="TextBox 8" id="8"/>
          <p:cNvSpPr txBox="true"/>
          <p:nvPr/>
        </p:nvSpPr>
        <p:spPr>
          <a:xfrm rot="0">
            <a:off x="7916458" y="90677"/>
            <a:ext cx="256007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GRAPHS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DAGWzaBUJ_o</dc:identifier>
  <dcterms:modified xsi:type="dcterms:W3CDTF">2011-08-01T06:04:30Z</dcterms:modified>
  <cp:revision>1</cp:revision>
  <dc:title>EDA</dc:title>
</cp:coreProperties>
</file>